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6" r:id="rId2"/>
    <p:sldId id="323" r:id="rId3"/>
    <p:sldId id="316" r:id="rId4"/>
    <p:sldId id="257" r:id="rId5"/>
    <p:sldId id="322" r:id="rId6"/>
    <p:sldId id="359" r:id="rId7"/>
    <p:sldId id="368" r:id="rId8"/>
    <p:sldId id="366" r:id="rId9"/>
    <p:sldId id="367" r:id="rId10"/>
    <p:sldId id="360" r:id="rId11"/>
    <p:sldId id="369" r:id="rId12"/>
    <p:sldId id="361" r:id="rId13"/>
    <p:sldId id="370" r:id="rId14"/>
    <p:sldId id="362" r:id="rId15"/>
    <p:sldId id="371" r:id="rId16"/>
    <p:sldId id="363" r:id="rId17"/>
    <p:sldId id="372" r:id="rId18"/>
    <p:sldId id="364" r:id="rId19"/>
    <p:sldId id="373" r:id="rId20"/>
    <p:sldId id="365" r:id="rId21"/>
    <p:sldId id="375" r:id="rId22"/>
    <p:sldId id="374" r:id="rId23"/>
    <p:sldId id="320"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94" autoAdjust="0"/>
    <p:restoredTop sz="94777" autoAdjust="0"/>
  </p:normalViewPr>
  <p:slideViewPr>
    <p:cSldViewPr>
      <p:cViewPr>
        <p:scale>
          <a:sx n="50" d="100"/>
          <a:sy n="50" d="100"/>
        </p:scale>
        <p:origin x="-2088" y="-684"/>
      </p:cViewPr>
      <p:guideLst>
        <p:guide orient="horz" pos="2160"/>
        <p:guide pos="2880"/>
      </p:guideLst>
    </p:cSldViewPr>
  </p:slideViewPr>
  <p:outlineViewPr>
    <p:cViewPr>
      <p:scale>
        <a:sx n="33" d="100"/>
        <a:sy n="33" d="100"/>
      </p:scale>
      <p:origin x="54" y="4304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01/01/2014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15.xml"/><Relationship Id="rId13" Type="http://schemas.openxmlformats.org/officeDocument/2006/relationships/slide" Target="../slides/slide22.xml"/><Relationship Id="rId3" Type="http://schemas.openxmlformats.org/officeDocument/2006/relationships/slide" Target="../slides/slide3.xml"/><Relationship Id="rId7" Type="http://schemas.openxmlformats.org/officeDocument/2006/relationships/slide" Target="../slides/slide13.xml"/><Relationship Id="rId12" Type="http://schemas.openxmlformats.org/officeDocument/2006/relationships/slide" Target="../slides/slide21.xml"/><Relationship Id="rId2" Type="http://schemas.openxmlformats.org/officeDocument/2006/relationships/slide" Target="../slides/slide2.xml"/><Relationship Id="rId1" Type="http://schemas.openxmlformats.org/officeDocument/2006/relationships/slideMaster" Target="../slideMasters/slideMaster1.xml"/><Relationship Id="rId6" Type="http://schemas.openxmlformats.org/officeDocument/2006/relationships/slide" Target="../slides/slide12.xml"/><Relationship Id="rId11" Type="http://schemas.openxmlformats.org/officeDocument/2006/relationships/slide" Target="../slides/slide20.xml"/><Relationship Id="rId5" Type="http://schemas.openxmlformats.org/officeDocument/2006/relationships/slide" Target="../slides/slide9.xml"/><Relationship Id="rId10" Type="http://schemas.openxmlformats.org/officeDocument/2006/relationships/slide" Target="../slides/slide19.xml"/><Relationship Id="rId4" Type="http://schemas.openxmlformats.org/officeDocument/2006/relationships/slide" Target="../slides/slide23.xml"/><Relationship Id="rId9" Type="http://schemas.openxmlformats.org/officeDocument/2006/relationships/slide" Target="../slides/slide1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01/01/2014</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01/01/2014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01/01/2014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01/01/2014</a:t>
            </a:fld>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dirty="0" smtClean="0"/>
              <a:t>Click to edit Master title style</a:t>
            </a:r>
            <a:endParaRPr kumimoji="0" lang="en-US" dirty="0"/>
          </a:p>
        </p:txBody>
      </p:sp>
      <p:sp>
        <p:nvSpPr>
          <p:cNvPr id="8" name="Round Same Side Corner Rectangle 7">
            <a:hlinkClick r:id="rId2" action="ppaction://hlinksldjump"/>
          </p:cNvPr>
          <p:cNvSpPr/>
          <p:nvPr userDrawn="1"/>
        </p:nvSpPr>
        <p:spPr>
          <a:xfrm>
            <a:off x="9315" y="6600202"/>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9" name="Round Same Side Corner Rectangle 8">
            <a:hlinkClick r:id="rId3" action="ppaction://hlinksldjump"/>
          </p:cNvPr>
          <p:cNvSpPr/>
          <p:nvPr userDrawn="1"/>
        </p:nvSpPr>
        <p:spPr>
          <a:xfrm>
            <a:off x="1019460" y="6597352"/>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11" name="Round Same Side Corner Rectangle 10">
            <a:hlinkClick r:id="rId4" action="ppaction://hlinksldjump"/>
          </p:cNvPr>
          <p:cNvSpPr/>
          <p:nvPr userDrawn="1"/>
        </p:nvSpPr>
        <p:spPr>
          <a:xfrm>
            <a:off x="5148064" y="6597352"/>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12" name="Round Same Side Corner Rectangle 11">
            <a:hlinkClick r:id="rId5" action="ppaction://hlinksldjump"/>
          </p:cNvPr>
          <p:cNvSpPr/>
          <p:nvPr userDrawn="1"/>
        </p:nvSpPr>
        <p:spPr>
          <a:xfrm>
            <a:off x="1885589"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13" name="Round Same Side Corner Rectangle 12">
            <a:hlinkClick r:id="rId6" action="ppaction://hlinksldjump"/>
          </p:cNvPr>
          <p:cNvSpPr/>
          <p:nvPr userDrawn="1"/>
        </p:nvSpPr>
        <p:spPr>
          <a:xfrm>
            <a:off x="2247662"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4" name="Round Same Side Corner Rectangle 13">
            <a:hlinkClick r:id="rId7" action="ppaction://hlinksldjump"/>
          </p:cNvPr>
          <p:cNvSpPr/>
          <p:nvPr userDrawn="1"/>
        </p:nvSpPr>
        <p:spPr>
          <a:xfrm>
            <a:off x="2609735"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5" name="Round Same Side Corner Rectangle 14">
            <a:hlinkClick r:id="rId8" action="ppaction://hlinksldjump"/>
          </p:cNvPr>
          <p:cNvSpPr/>
          <p:nvPr userDrawn="1"/>
        </p:nvSpPr>
        <p:spPr>
          <a:xfrm>
            <a:off x="2971808"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6" name="Round Same Side Corner Rectangle 15">
            <a:hlinkClick r:id="rId9" action="ppaction://hlinksldjump"/>
          </p:cNvPr>
          <p:cNvSpPr/>
          <p:nvPr userDrawn="1"/>
        </p:nvSpPr>
        <p:spPr>
          <a:xfrm>
            <a:off x="3333881"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7" name="Round Same Side Corner Rectangle 16">
            <a:hlinkClick r:id="rId10" action="ppaction://hlinksldjump"/>
          </p:cNvPr>
          <p:cNvSpPr/>
          <p:nvPr userDrawn="1"/>
        </p:nvSpPr>
        <p:spPr>
          <a:xfrm>
            <a:off x="3695954"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8" name="Round Same Side Corner Rectangle 17">
            <a:hlinkClick r:id="rId11" action="ppaction://hlinksldjump"/>
          </p:cNvPr>
          <p:cNvSpPr/>
          <p:nvPr userDrawn="1"/>
        </p:nvSpPr>
        <p:spPr>
          <a:xfrm>
            <a:off x="4058027"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9" name="Round Same Side Corner Rectangle 18">
            <a:hlinkClick r:id="rId12" action="ppaction://hlinksldjump"/>
          </p:cNvPr>
          <p:cNvSpPr/>
          <p:nvPr userDrawn="1"/>
        </p:nvSpPr>
        <p:spPr>
          <a:xfrm>
            <a:off x="4420100"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
        <p:nvSpPr>
          <p:cNvPr id="27" name="Round Same Side Corner Rectangle 26">
            <a:hlinkClick r:id="rId13" action="ppaction://hlinksldjump"/>
          </p:cNvPr>
          <p:cNvSpPr/>
          <p:nvPr userDrawn="1"/>
        </p:nvSpPr>
        <p:spPr>
          <a:xfrm>
            <a:off x="4782173"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9</a:t>
            </a:r>
            <a:endParaRPr lang="en-GB" sz="1600" b="1"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01/01/2014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01/01/2014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01/01/2014</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01/01/2014</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01/01/2014</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01/01/2014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01/01/2014</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01/01/2014</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mirror.co.uk/news/uk-news/kelloggs-twitter-row-cereal-firm-2717244" TargetMode="External"/><Relationship Id="rId2" Type="http://schemas.openxmlformats.org/officeDocument/2006/relationships/hyperlink" Target="http://www.thedrum.com/news/2013/08/30/paypal-sees-40m-fewer-customer-service-issues-after-addressing-issues-it-has-become"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theguardian.com/commentisfree/2013/jul/14/privacy-in-social-media-age" TargetMode="External"/><Relationship Id="rId2" Type="http://schemas.openxmlformats.org/officeDocument/2006/relationships/hyperlink" Target="http://www.tnooz.com/article/invasion-of-the-privacy-snatchers-how-social-media-monitoring-impacts-consumer-relationships-infographic/" TargetMode="External"/><Relationship Id="rId1" Type="http://schemas.openxmlformats.org/officeDocument/2006/relationships/slideLayout" Target="../slideLayouts/slideLayout2.xml"/><Relationship Id="rId4" Type="http://schemas.openxmlformats.org/officeDocument/2006/relationships/hyperlink" Target="http://mashable.com/2012/03/14/macys-social-media/"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internetretailing.net/2013/10/businesses-look-to-international-online-demand-this-christmas/" TargetMode="External"/><Relationship Id="rId2" Type="http://schemas.openxmlformats.org/officeDocument/2006/relationships/hyperlink" Target="http://www.occstrategy.com/britainsretailempire" TargetMode="External"/><Relationship Id="rId1" Type="http://schemas.openxmlformats.org/officeDocument/2006/relationships/slideLayout" Target="../slideLayouts/slideLayout2.xml"/><Relationship Id="rId4" Type="http://schemas.openxmlformats.org/officeDocument/2006/relationships/hyperlink" Target="http://www.marketingweek.co.uk/analysis/essential-reads/a-brave-new-world/4007735.article"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LO3%20-%20Task%20%207%20-%20Social%20Media%20Participation%20Policy.docx"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404664"/>
            <a:ext cx="7772400" cy="864095"/>
          </a:xfrm>
        </p:spPr>
        <p:txBody>
          <a:bodyPr/>
          <a:lstStyle/>
          <a:p>
            <a:r>
              <a:rPr lang="en-GB" dirty="0" smtClean="0"/>
              <a:t>Unit 43</a:t>
            </a:r>
            <a:endParaRPr lang="en-GB" dirty="0"/>
          </a:p>
        </p:txBody>
      </p:sp>
      <p:sp>
        <p:nvSpPr>
          <p:cNvPr id="3" name="Subtitle 2"/>
          <p:cNvSpPr>
            <a:spLocks noGrp="1"/>
          </p:cNvSpPr>
          <p:nvPr>
            <p:ph type="subTitle" idx="1"/>
          </p:nvPr>
        </p:nvSpPr>
        <p:spPr>
          <a:xfrm>
            <a:off x="1043608" y="1268760"/>
            <a:ext cx="7772400" cy="1524362"/>
          </a:xfrm>
        </p:spPr>
        <p:txBody>
          <a:bodyPr wrap="none">
            <a:noAutofit/>
          </a:bodyPr>
          <a:lstStyle/>
          <a:p>
            <a:r>
              <a:rPr lang="en-GB" sz="4000" dirty="0" smtClean="0"/>
              <a:t>  </a:t>
            </a:r>
            <a:r>
              <a:rPr lang="en-GB" sz="4000" dirty="0"/>
              <a:t>UNDERSTANDING SOCIAL </a:t>
            </a:r>
            <a:r>
              <a:rPr lang="en-GB" sz="4000" dirty="0" smtClean="0"/>
              <a:t>MEDIA</a:t>
            </a:r>
            <a:br>
              <a:rPr lang="en-GB" sz="4000" dirty="0" smtClean="0"/>
            </a:br>
            <a:r>
              <a:rPr lang="en-GB" sz="4000" dirty="0" smtClean="0"/>
              <a:t>FOR </a:t>
            </a:r>
            <a:r>
              <a:rPr lang="en-GB" sz="4000" dirty="0"/>
              <a:t>BUSINESS </a:t>
            </a:r>
            <a:r>
              <a:rPr lang="en-GB" sz="4000" dirty="0" smtClean="0"/>
              <a:t/>
            </a:r>
            <a:br>
              <a:rPr lang="en-GB" sz="4000" dirty="0" smtClean="0"/>
            </a:br>
            <a:r>
              <a:rPr lang="en-GB" sz="3600" b="1" dirty="0" smtClean="0"/>
              <a:t> </a:t>
            </a:r>
            <a:r>
              <a:rPr lang="en-GB" sz="3600" b="1" dirty="0"/>
              <a:t>T/505/5399 </a:t>
            </a:r>
          </a:p>
          <a:p>
            <a:r>
              <a:rPr lang="en-GB" sz="3600" b="1" dirty="0"/>
              <a:t>LEVEL </a:t>
            </a:r>
            <a:r>
              <a:rPr lang="en-GB" sz="3600" b="1" dirty="0" smtClean="0"/>
              <a:t>3</a:t>
            </a:r>
            <a:endParaRPr lang="en-GB" sz="3600" dirty="0"/>
          </a:p>
        </p:txBody>
      </p:sp>
      <p:sp>
        <p:nvSpPr>
          <p:cNvPr id="4" name="TextBox 3"/>
          <p:cNvSpPr txBox="1"/>
          <p:nvPr/>
        </p:nvSpPr>
        <p:spPr>
          <a:xfrm>
            <a:off x="1259633" y="4079974"/>
            <a:ext cx="7704856" cy="1077218"/>
          </a:xfrm>
          <a:prstGeom prst="rect">
            <a:avLst/>
          </a:prstGeom>
          <a:noFill/>
        </p:spPr>
        <p:txBody>
          <a:bodyPr wrap="square" rtlCol="0">
            <a:spAutoFit/>
          </a:bodyPr>
          <a:lstStyle/>
          <a:p>
            <a:pPr algn="r"/>
            <a:r>
              <a:rPr lang="en-GB" sz="3200" b="1" dirty="0" smtClean="0"/>
              <a:t>LO3 - </a:t>
            </a:r>
            <a:r>
              <a:rPr lang="en-GB" sz="3200" dirty="0" smtClean="0"/>
              <a:t>Know </a:t>
            </a:r>
            <a:r>
              <a:rPr lang="en-GB" sz="3200" dirty="0"/>
              <a:t>benefits of social media for business to an organisation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908720"/>
            <a:ext cx="8643998" cy="5400600"/>
          </a:xfrm>
        </p:spPr>
        <p:txBody>
          <a:bodyPr numCol="1">
            <a:noAutofit/>
          </a:bodyPr>
          <a:lstStyle/>
          <a:p>
            <a:r>
              <a:rPr lang="en-GB" sz="1800" b="1" dirty="0" smtClean="0"/>
              <a:t>Human </a:t>
            </a:r>
            <a:r>
              <a:rPr lang="en-GB" sz="1800" b="1" dirty="0"/>
              <a:t>Resources (HR) </a:t>
            </a:r>
            <a:r>
              <a:rPr lang="en-GB" sz="1800" b="1" dirty="0" smtClean="0"/>
              <a:t> </a:t>
            </a:r>
            <a:r>
              <a:rPr lang="en-GB" sz="1800" dirty="0" smtClean="0"/>
              <a:t> is affected quite strongly with the rise in media technologies used by businesses for functions </a:t>
            </a:r>
            <a:r>
              <a:rPr lang="en-GB" sz="1800" dirty="0"/>
              <a:t>like recruitment and motivation.</a:t>
            </a:r>
            <a:endParaRPr lang="en-GB" sz="1800" b="1" dirty="0" smtClean="0"/>
          </a:p>
          <a:p>
            <a:r>
              <a:rPr lang="en-GB" sz="1800" b="1" dirty="0" smtClean="0"/>
              <a:t>Right </a:t>
            </a:r>
            <a:r>
              <a:rPr lang="en-GB" sz="1800" b="1" dirty="0"/>
              <a:t>staff attracted</a:t>
            </a:r>
            <a:r>
              <a:rPr lang="en-GB" sz="1800" dirty="0"/>
              <a:t> </a:t>
            </a:r>
            <a:r>
              <a:rPr lang="en-GB" sz="1800" dirty="0" smtClean="0"/>
              <a:t>– For a teaching position it costs £2000 to advertise for a post on the TES website but for this service the site promotes the job, allows teachers to apply directly online, to store their CV’s for schools to look through and to filter jobs applications specifically for that position. Similarly Monster, Reed and other job sites have a similar policy. The right staff can be attracted through these sites, Human Resources can use these sites to headhunt, to scour for staff, and for a site like TES the applicants can be emailed directly when a position that meets their criterion comes up.</a:t>
            </a:r>
            <a:endParaRPr lang="en-GB" sz="1800" dirty="0"/>
          </a:p>
          <a:p>
            <a:r>
              <a:rPr lang="en-GB" sz="1800" b="1" dirty="0"/>
              <a:t>Motivation for staff and job engagement</a:t>
            </a:r>
            <a:r>
              <a:rPr lang="en-GB" sz="1800" dirty="0"/>
              <a:t> </a:t>
            </a:r>
            <a:r>
              <a:rPr lang="en-GB" sz="1800" dirty="0" smtClean="0"/>
              <a:t>– Would you rather sit in an office and type on word of be more engaged in content and promotion, on recruitments and preparing materials. The Social Media is more exciting, more motivational, it is new, it is shiny, Web 2.0 is here and is a lot more engaging and active than the old less interactive pressures of the job.</a:t>
            </a:r>
            <a:endParaRPr lang="en-GB" sz="1800" dirty="0"/>
          </a:p>
        </p:txBody>
      </p:sp>
      <p:sp>
        <p:nvSpPr>
          <p:cNvPr id="2" name="Title 1"/>
          <p:cNvSpPr>
            <a:spLocks noGrp="1"/>
          </p:cNvSpPr>
          <p:nvPr>
            <p:ph type="title"/>
          </p:nvPr>
        </p:nvSpPr>
        <p:spPr>
          <a:xfrm>
            <a:off x="251520" y="112952"/>
            <a:ext cx="8640960" cy="795768"/>
          </a:xfrm>
        </p:spPr>
        <p:txBody>
          <a:bodyPr>
            <a:normAutofit/>
          </a:bodyPr>
          <a:lstStyle/>
          <a:p>
            <a:r>
              <a:rPr lang="en-GB" sz="2400" dirty="0" smtClean="0"/>
              <a:t>P3.2 </a:t>
            </a:r>
            <a:r>
              <a:rPr lang="en-GB" sz="2400" dirty="0"/>
              <a:t>- Technological developments </a:t>
            </a:r>
            <a:r>
              <a:rPr lang="en-GB" sz="2400" dirty="0" smtClean="0"/>
              <a:t>– Business Functions</a:t>
            </a:r>
            <a:endParaRPr lang="en-US" sz="2400" dirty="0"/>
          </a:p>
        </p:txBody>
      </p:sp>
    </p:spTree>
    <p:extLst>
      <p:ext uri="{BB962C8B-B14F-4D97-AF65-F5344CB8AC3E}">
        <p14:creationId xmlns:p14="http://schemas.microsoft.com/office/powerpoint/2010/main" val="17761041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836712"/>
            <a:ext cx="8643998" cy="4896544"/>
          </a:xfrm>
        </p:spPr>
        <p:txBody>
          <a:bodyPr numCol="1">
            <a:noAutofit/>
          </a:bodyPr>
          <a:lstStyle/>
          <a:p>
            <a:r>
              <a:rPr lang="en-GB" sz="1900" b="1" dirty="0" smtClean="0"/>
              <a:t>Addressing </a:t>
            </a:r>
            <a:r>
              <a:rPr lang="en-GB" sz="1900" b="1" dirty="0"/>
              <a:t>issues</a:t>
            </a:r>
            <a:r>
              <a:rPr lang="en-GB" sz="1900" dirty="0"/>
              <a:t> </a:t>
            </a:r>
            <a:r>
              <a:rPr lang="en-GB" sz="1900" dirty="0" smtClean="0"/>
              <a:t>– One of the biggest benefits of Social Media is that it can answer customers without you being there, 24/7. Automated responses, guided results, Phones that redirect calls to the right number, emails scanned and directed to the right user. And they are always there, always with a  response, never too busy to answer. Click </a:t>
            </a:r>
            <a:r>
              <a:rPr lang="en-GB" sz="1900" dirty="0" smtClean="0">
                <a:hlinkClick r:id="rId2"/>
              </a:rPr>
              <a:t>here</a:t>
            </a:r>
            <a:r>
              <a:rPr lang="en-GB" sz="1900" dirty="0" smtClean="0"/>
              <a:t> to see how </a:t>
            </a:r>
            <a:r>
              <a:rPr lang="en-GB" sz="1900" dirty="0" err="1" smtClean="0"/>
              <a:t>Paypal</a:t>
            </a:r>
            <a:r>
              <a:rPr lang="en-GB" sz="1900" dirty="0" smtClean="0"/>
              <a:t> addressed their problems.</a:t>
            </a:r>
          </a:p>
          <a:p>
            <a:r>
              <a:rPr lang="en-GB" sz="1900" dirty="0" smtClean="0"/>
              <a:t>How does a company know when customers are not happy. Read the blogs, read the comments on Facebook. How does a company respond and apologise publically, Tweet it. Similarly see how a company fails when not using the medium properly </a:t>
            </a:r>
            <a:r>
              <a:rPr lang="en-GB" sz="1900" dirty="0" smtClean="0">
                <a:hlinkClick r:id="rId3"/>
              </a:rPr>
              <a:t>here</a:t>
            </a:r>
            <a:r>
              <a:rPr lang="en-GB" sz="1900" dirty="0" smtClean="0"/>
              <a:t>. The Internet is impersonal, anonymous, people prefer not to face their accused, they will tweet and post and blog rather than ring or complain. That is modern society.</a:t>
            </a:r>
          </a:p>
          <a:p>
            <a:pPr marL="109728" indent="0">
              <a:buNone/>
            </a:pPr>
            <a:r>
              <a:rPr lang="en-GB" sz="1900" b="1" dirty="0"/>
              <a:t>Task </a:t>
            </a:r>
            <a:r>
              <a:rPr lang="en-GB" sz="1900" b="1" dirty="0" smtClean="0"/>
              <a:t>2 </a:t>
            </a:r>
            <a:r>
              <a:rPr lang="en-GB" sz="1900" b="1" dirty="0"/>
              <a:t>– </a:t>
            </a:r>
            <a:r>
              <a:rPr lang="en-GB" sz="1900" b="1" dirty="0" smtClean="0"/>
              <a:t>P3.2 </a:t>
            </a:r>
            <a:r>
              <a:rPr lang="en-GB" sz="1900" b="1" dirty="0"/>
              <a:t>– </a:t>
            </a:r>
            <a:r>
              <a:rPr lang="en-GB" sz="1900" dirty="0"/>
              <a:t>Describe the potential </a:t>
            </a:r>
            <a:r>
              <a:rPr lang="en-GB" sz="1900" dirty="0" smtClean="0"/>
              <a:t>Functional Staffing benefits </a:t>
            </a:r>
            <a:r>
              <a:rPr lang="en-GB" sz="1900" dirty="0"/>
              <a:t>to a company without a presence, and state how each would improve business </a:t>
            </a:r>
            <a:r>
              <a:rPr lang="en-GB" sz="1900" dirty="0" smtClean="0"/>
              <a:t>effectiveness.</a:t>
            </a:r>
            <a:endParaRPr lang="en-GB" sz="1900" dirty="0"/>
          </a:p>
          <a:p>
            <a:endParaRPr lang="en-GB" sz="1900" dirty="0"/>
          </a:p>
        </p:txBody>
      </p:sp>
      <p:sp>
        <p:nvSpPr>
          <p:cNvPr id="2" name="Title 1"/>
          <p:cNvSpPr>
            <a:spLocks noGrp="1"/>
          </p:cNvSpPr>
          <p:nvPr>
            <p:ph type="title"/>
          </p:nvPr>
        </p:nvSpPr>
        <p:spPr>
          <a:xfrm>
            <a:off x="251520" y="112952"/>
            <a:ext cx="8640960" cy="651752"/>
          </a:xfrm>
        </p:spPr>
        <p:txBody>
          <a:bodyPr>
            <a:normAutofit/>
          </a:bodyPr>
          <a:lstStyle/>
          <a:p>
            <a:r>
              <a:rPr lang="en-GB" sz="2400" dirty="0" smtClean="0"/>
              <a:t>P3.2 </a:t>
            </a:r>
            <a:r>
              <a:rPr lang="en-GB" sz="2400" dirty="0"/>
              <a:t>- Technological developments </a:t>
            </a:r>
            <a:r>
              <a:rPr lang="en-GB" sz="2400" dirty="0" smtClean="0"/>
              <a:t>– Business Functions</a:t>
            </a:r>
            <a:endParaRPr lang="en-US" sz="2400" dirty="0"/>
          </a:p>
        </p:txBody>
      </p:sp>
      <p:graphicFrame>
        <p:nvGraphicFramePr>
          <p:cNvPr id="4" name="Table 3"/>
          <p:cNvGraphicFramePr>
            <a:graphicFrameLocks noGrp="1"/>
          </p:cNvGraphicFramePr>
          <p:nvPr>
            <p:extLst>
              <p:ext uri="{D42A27DB-BD31-4B8C-83A1-F6EECF244321}">
                <p14:modId xmlns:p14="http://schemas.microsoft.com/office/powerpoint/2010/main" val="1525402632"/>
              </p:ext>
            </p:extLst>
          </p:nvPr>
        </p:nvGraphicFramePr>
        <p:xfrm>
          <a:off x="323528" y="5805264"/>
          <a:ext cx="8568951" cy="640080"/>
        </p:xfrm>
        <a:graphic>
          <a:graphicData uri="http://schemas.openxmlformats.org/drawingml/2006/table">
            <a:tbl>
              <a:tblPr firstRow="1" bandRow="1">
                <a:tableStyleId>{5C22544A-7EE6-4342-B048-85BDC9FD1C3A}</a:tableStyleId>
              </a:tblPr>
              <a:tblGrid>
                <a:gridCol w="2592288"/>
                <a:gridCol w="3312368"/>
                <a:gridCol w="2664295"/>
              </a:tblGrid>
              <a:tr h="370840">
                <a:tc>
                  <a:txBody>
                    <a:bodyPr/>
                    <a:lstStyle/>
                    <a:p>
                      <a:pPr algn="ctr"/>
                      <a:r>
                        <a:rPr lang="en-GB" sz="1800" b="1" dirty="0" smtClean="0"/>
                        <a:t>Right staff attracted</a:t>
                      </a:r>
                      <a:r>
                        <a:rPr lang="en-GB" sz="1800" dirty="0" smtClean="0"/>
                        <a:t> </a:t>
                      </a:r>
                      <a:endParaRPr lang="en-GB" dirty="0"/>
                    </a:p>
                  </a:txBody>
                  <a:tcPr/>
                </a:tc>
                <a:tc>
                  <a:txBody>
                    <a:bodyPr/>
                    <a:lstStyle/>
                    <a:p>
                      <a:pPr algn="ctr"/>
                      <a:r>
                        <a:rPr lang="en-GB" sz="1800" b="1" dirty="0" smtClean="0"/>
                        <a:t>Motivation for staff and job engagement</a:t>
                      </a:r>
                      <a:r>
                        <a:rPr lang="en-GB" sz="1800" dirty="0" smtClean="0"/>
                        <a:t> </a:t>
                      </a:r>
                      <a:endParaRPr lang="en-GB" dirty="0"/>
                    </a:p>
                  </a:txBody>
                  <a:tcPr/>
                </a:tc>
                <a:tc>
                  <a:txBody>
                    <a:bodyPr/>
                    <a:lstStyle/>
                    <a:p>
                      <a:pPr algn="ctr"/>
                      <a:r>
                        <a:rPr lang="en-GB" sz="1800" b="1" dirty="0" smtClean="0"/>
                        <a:t>Addressing issues</a:t>
                      </a:r>
                      <a:r>
                        <a:rPr lang="en-GB" sz="1800" dirty="0" smtClean="0"/>
                        <a:t> </a:t>
                      </a:r>
                      <a:endParaRPr lang="en-GB" dirty="0"/>
                    </a:p>
                  </a:txBody>
                  <a:tcPr/>
                </a:tc>
              </a:tr>
            </a:tbl>
          </a:graphicData>
        </a:graphic>
      </p:graphicFrame>
    </p:spTree>
    <p:extLst>
      <p:ext uri="{BB962C8B-B14F-4D97-AF65-F5344CB8AC3E}">
        <p14:creationId xmlns:p14="http://schemas.microsoft.com/office/powerpoint/2010/main" val="27520355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908720"/>
            <a:ext cx="8643998" cy="5400600"/>
          </a:xfrm>
        </p:spPr>
        <p:txBody>
          <a:bodyPr numCol="1">
            <a:noAutofit/>
          </a:bodyPr>
          <a:lstStyle/>
          <a:p>
            <a:r>
              <a:rPr lang="en-GB" sz="1600" dirty="0" smtClean="0"/>
              <a:t>The second biggest advantage of having a web presence is Marketing, specifically because marketing online is almost free and potentially more accurate. We have dealt with SEO, SEM, Banner Ads, Pop-Ups and emails but this is just a part of the marketing array companies use to target their audience.</a:t>
            </a:r>
          </a:p>
          <a:p>
            <a:r>
              <a:rPr lang="en-GB" sz="1600" b="1" dirty="0" smtClean="0"/>
              <a:t>Ability </a:t>
            </a:r>
            <a:r>
              <a:rPr lang="en-GB" sz="1600" b="1" dirty="0"/>
              <a:t>to target customers </a:t>
            </a:r>
            <a:r>
              <a:rPr lang="en-GB" sz="1600" dirty="0" smtClean="0"/>
              <a:t>– Amazon have mastered this with their recommends. CRM along with direct marketing means getting the right message to the customer at the right time. Facebook use ads to pay for their services and these ads know who you are, where you are, when your birthday is, whether you are single or not. They read your status and your page and customise to your needs. This is the ideal marketing tool, self directed marketing. Social Media does this well, </a:t>
            </a:r>
            <a:r>
              <a:rPr lang="en-GB" sz="1600" dirty="0" smtClean="0">
                <a:hlinkClick r:id="rId2"/>
              </a:rPr>
              <a:t>sometimes </a:t>
            </a:r>
            <a:r>
              <a:rPr lang="en-GB" sz="1600" dirty="0" smtClean="0"/>
              <a:t>too </a:t>
            </a:r>
            <a:r>
              <a:rPr lang="en-GB" sz="1600" dirty="0" smtClean="0">
                <a:hlinkClick r:id="rId3"/>
              </a:rPr>
              <a:t>well</a:t>
            </a:r>
            <a:r>
              <a:rPr lang="en-GB" sz="1600" dirty="0" smtClean="0"/>
              <a:t>. Click </a:t>
            </a:r>
            <a:r>
              <a:rPr lang="en-GB" sz="1600" dirty="0" smtClean="0">
                <a:hlinkClick r:id="rId4"/>
              </a:rPr>
              <a:t>here</a:t>
            </a:r>
            <a:r>
              <a:rPr lang="en-GB" sz="1600" dirty="0" smtClean="0"/>
              <a:t> to see how Macy’s personalise their shopping to direct target audience purchases.</a:t>
            </a:r>
            <a:endParaRPr lang="en-GB" sz="1600" dirty="0"/>
          </a:p>
          <a:p>
            <a:r>
              <a:rPr lang="en-GB" sz="1600" b="1" dirty="0"/>
              <a:t>Receive feedback to new concepts</a:t>
            </a:r>
            <a:r>
              <a:rPr lang="en-GB" sz="1600" dirty="0"/>
              <a:t> </a:t>
            </a:r>
            <a:r>
              <a:rPr lang="en-GB" sz="1600" dirty="0" smtClean="0"/>
              <a:t>– Gone are the days when a feedback form was in the box of goods when you bought it. Now it is online, or Tweeted or scanned with a Smartphone. The Internet is full of sites where customers review products, companies look at these and learn from them, they sign up to newsfeeds and receive each review directly, they have tags on pages that monitor activity, how long a customer stays, what they click on, where they go. They data mine to find out what else the customer is looking at. Look at the links on Amazon and eBay that track what you last looked at, add this to a cookie and a data mine and the company will know all there is to know about why you bought or who you bought from instead..</a:t>
            </a:r>
            <a:endParaRPr lang="en-GB" sz="1600" dirty="0"/>
          </a:p>
        </p:txBody>
      </p:sp>
      <p:sp>
        <p:nvSpPr>
          <p:cNvPr id="2" name="Title 1"/>
          <p:cNvSpPr>
            <a:spLocks noGrp="1"/>
          </p:cNvSpPr>
          <p:nvPr>
            <p:ph type="title"/>
          </p:nvPr>
        </p:nvSpPr>
        <p:spPr>
          <a:xfrm>
            <a:off x="251520" y="112952"/>
            <a:ext cx="8640960" cy="723760"/>
          </a:xfrm>
        </p:spPr>
        <p:txBody>
          <a:bodyPr>
            <a:normAutofit/>
          </a:bodyPr>
          <a:lstStyle/>
          <a:p>
            <a:r>
              <a:rPr lang="en-GB" sz="2800" dirty="0"/>
              <a:t>P3.2 - Technological developments – </a:t>
            </a:r>
            <a:r>
              <a:rPr lang="en-GB" sz="2800" dirty="0" smtClean="0"/>
              <a:t>Marketing</a:t>
            </a:r>
            <a:endParaRPr lang="en-US" sz="2800" dirty="0"/>
          </a:p>
        </p:txBody>
      </p:sp>
    </p:spTree>
    <p:extLst>
      <p:ext uri="{BB962C8B-B14F-4D97-AF65-F5344CB8AC3E}">
        <p14:creationId xmlns:p14="http://schemas.microsoft.com/office/powerpoint/2010/main" val="19752560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908720"/>
            <a:ext cx="8643998" cy="5112568"/>
          </a:xfrm>
        </p:spPr>
        <p:txBody>
          <a:bodyPr numCol="1">
            <a:noAutofit/>
          </a:bodyPr>
          <a:lstStyle/>
          <a:p>
            <a:pPr marL="269875" indent="-255588"/>
            <a:r>
              <a:rPr lang="en-GB" sz="1500" b="1" dirty="0" smtClean="0"/>
              <a:t>Improve </a:t>
            </a:r>
            <a:r>
              <a:rPr lang="en-GB" sz="1500" b="1" dirty="0"/>
              <a:t>customer retention/loyalty</a:t>
            </a:r>
            <a:r>
              <a:rPr lang="en-GB" sz="1500" dirty="0"/>
              <a:t> </a:t>
            </a:r>
            <a:r>
              <a:rPr lang="en-GB" sz="1500" dirty="0" smtClean="0"/>
              <a:t>- </a:t>
            </a:r>
            <a:r>
              <a:rPr lang="en-GB" sz="1500" dirty="0"/>
              <a:t>There are any numbers of ways to compete for one-time customer </a:t>
            </a:r>
            <a:r>
              <a:rPr lang="en-GB" sz="1500" dirty="0" smtClean="0"/>
              <a:t>purchase, </a:t>
            </a:r>
            <a:r>
              <a:rPr lang="en-GB" sz="1500" dirty="0"/>
              <a:t>but the science of customer retention and repeat business </a:t>
            </a:r>
            <a:r>
              <a:rPr lang="en-GB" sz="1500" dirty="0" smtClean="0"/>
              <a:t>the lifeblood of business. The method commonly uses is to produce </a:t>
            </a:r>
            <a:r>
              <a:rPr lang="en-GB" sz="1500" dirty="0"/>
              <a:t>marketing materials that accurately describe your product or service, and </a:t>
            </a:r>
            <a:r>
              <a:rPr lang="en-GB" sz="1500" dirty="0" smtClean="0"/>
              <a:t>deliver </a:t>
            </a:r>
            <a:r>
              <a:rPr lang="en-GB" sz="1500" dirty="0"/>
              <a:t>a product or service that is everything your marketing materials say it </a:t>
            </a:r>
            <a:r>
              <a:rPr lang="en-GB" sz="1500" dirty="0" smtClean="0"/>
              <a:t>is.</a:t>
            </a:r>
            <a:r>
              <a:rPr lang="en-GB" sz="1500" dirty="0"/>
              <a:t> </a:t>
            </a:r>
            <a:r>
              <a:rPr lang="en-GB" sz="1500" dirty="0" smtClean="0"/>
              <a:t>This is about putting the customer first, developing trust, developing a niche and getting word of mouth to sell your goods. One thing Social Media is good at is answering back, responsive emails, weekly updates, customised recommends, databases that ask why you have not shopped for a while, it is almost as if they care.</a:t>
            </a:r>
            <a:endParaRPr lang="en-GB" sz="1500" dirty="0"/>
          </a:p>
          <a:p>
            <a:pPr marL="269875" indent="-255588"/>
            <a:r>
              <a:rPr lang="en-GB" sz="1500" b="1" dirty="0"/>
              <a:t>Improved Brand awareness/loyalty</a:t>
            </a:r>
            <a:r>
              <a:rPr lang="en-GB" sz="1500" dirty="0"/>
              <a:t> </a:t>
            </a:r>
            <a:r>
              <a:rPr lang="en-GB" sz="1500" dirty="0" smtClean="0"/>
              <a:t>– Search in a shop like Argos for a product and yet get that one product, the page in the catalogue does not shout it out, it does not show you what would look good with it. Shop online and you get similar products, same brands, things that go well. The customised shopping experience, quicker than the press of a button. And the website is branded, Mercedes silver, McDonalds green, Ballymena aquamarine. And the colours remind us of the brand and all the products are linked to the brand. Loyalty once there is drummed in, makes you welcome, keeps you on the site, makes it interesting, drop down menus, 5 seconds, rollover images, 3 seconds, interactive banner, 10 seconds. And you are still there, looking at it.</a:t>
            </a:r>
          </a:p>
          <a:p>
            <a:pPr marL="14287" indent="0">
              <a:buNone/>
            </a:pPr>
            <a:r>
              <a:rPr lang="en-GB" sz="1500" b="1" dirty="0"/>
              <a:t>Task </a:t>
            </a:r>
            <a:r>
              <a:rPr lang="en-GB" sz="1500" b="1" dirty="0" smtClean="0"/>
              <a:t>3 </a:t>
            </a:r>
            <a:r>
              <a:rPr lang="en-GB" sz="1500" b="1" dirty="0"/>
              <a:t>– </a:t>
            </a:r>
            <a:r>
              <a:rPr lang="en-GB" sz="1500" b="1" dirty="0" smtClean="0"/>
              <a:t>P3.3 </a:t>
            </a:r>
            <a:r>
              <a:rPr lang="en-GB" sz="1500" b="1" dirty="0"/>
              <a:t>– </a:t>
            </a:r>
            <a:r>
              <a:rPr lang="en-GB" sz="1500" dirty="0"/>
              <a:t>Describe the potential </a:t>
            </a:r>
            <a:r>
              <a:rPr lang="en-GB" sz="1500" dirty="0" smtClean="0"/>
              <a:t>Marketing </a:t>
            </a:r>
            <a:r>
              <a:rPr lang="en-GB" sz="1500" dirty="0"/>
              <a:t>benefits to a company without a presence, and state how </a:t>
            </a:r>
            <a:r>
              <a:rPr lang="en-GB" sz="1500" dirty="0" smtClean="0"/>
              <a:t>Social Media Marketing Tools would </a:t>
            </a:r>
            <a:r>
              <a:rPr lang="en-GB" sz="1500" dirty="0"/>
              <a:t>improve business </a:t>
            </a:r>
            <a:r>
              <a:rPr lang="en-GB" sz="1500" dirty="0" smtClean="0"/>
              <a:t>visibility and awareness.</a:t>
            </a:r>
            <a:endParaRPr lang="en-GB" sz="1500" dirty="0"/>
          </a:p>
        </p:txBody>
      </p:sp>
      <p:sp>
        <p:nvSpPr>
          <p:cNvPr id="2" name="Title 1"/>
          <p:cNvSpPr>
            <a:spLocks noGrp="1"/>
          </p:cNvSpPr>
          <p:nvPr>
            <p:ph type="title"/>
          </p:nvPr>
        </p:nvSpPr>
        <p:spPr>
          <a:xfrm>
            <a:off x="251520" y="112952"/>
            <a:ext cx="8640960" cy="723760"/>
          </a:xfrm>
        </p:spPr>
        <p:txBody>
          <a:bodyPr>
            <a:normAutofit/>
          </a:bodyPr>
          <a:lstStyle/>
          <a:p>
            <a:r>
              <a:rPr lang="en-GB" sz="2800" dirty="0" smtClean="0"/>
              <a:t>P3.3 </a:t>
            </a:r>
            <a:r>
              <a:rPr lang="en-GB" sz="2800" dirty="0"/>
              <a:t>- Technological developments – </a:t>
            </a:r>
            <a:r>
              <a:rPr lang="en-GB" sz="2800" dirty="0" smtClean="0"/>
              <a:t>Marketing</a:t>
            </a:r>
            <a:endParaRPr lang="en-US" sz="2800" dirty="0"/>
          </a:p>
        </p:txBody>
      </p:sp>
      <p:graphicFrame>
        <p:nvGraphicFramePr>
          <p:cNvPr id="4" name="Table 3"/>
          <p:cNvGraphicFramePr>
            <a:graphicFrameLocks noGrp="1"/>
          </p:cNvGraphicFramePr>
          <p:nvPr>
            <p:extLst>
              <p:ext uri="{D42A27DB-BD31-4B8C-83A1-F6EECF244321}">
                <p14:modId xmlns:p14="http://schemas.microsoft.com/office/powerpoint/2010/main" val="1295045999"/>
              </p:ext>
            </p:extLst>
          </p:nvPr>
        </p:nvGraphicFramePr>
        <p:xfrm>
          <a:off x="395536" y="5996136"/>
          <a:ext cx="8496946" cy="518160"/>
        </p:xfrm>
        <a:graphic>
          <a:graphicData uri="http://schemas.openxmlformats.org/drawingml/2006/table">
            <a:tbl>
              <a:tblPr firstRow="1" bandRow="1">
                <a:tableStyleId>{5C22544A-7EE6-4342-B048-85BDC9FD1C3A}</a:tableStyleId>
              </a:tblPr>
              <a:tblGrid>
                <a:gridCol w="1872208"/>
                <a:gridCol w="1872208"/>
                <a:gridCol w="2160240"/>
                <a:gridCol w="2592290"/>
              </a:tblGrid>
              <a:tr h="370840">
                <a:tc>
                  <a:txBody>
                    <a:bodyPr/>
                    <a:lstStyle/>
                    <a:p>
                      <a:pPr algn="ctr"/>
                      <a:r>
                        <a:rPr lang="en-GB" sz="1400" b="1" dirty="0" smtClean="0"/>
                        <a:t>Ability to target customers </a:t>
                      </a:r>
                      <a:endParaRPr lang="en-GB" sz="1400" b="1" dirty="0"/>
                    </a:p>
                  </a:txBody>
                  <a:tcPr/>
                </a:tc>
                <a:tc>
                  <a:txBody>
                    <a:bodyPr/>
                    <a:lstStyle/>
                    <a:p>
                      <a:pPr algn="ctr"/>
                      <a:r>
                        <a:rPr lang="en-GB" sz="1400" b="1" dirty="0" smtClean="0"/>
                        <a:t>Receive feedback to new concepts </a:t>
                      </a:r>
                      <a:endParaRPr lang="en-GB" sz="1400" b="1" dirty="0"/>
                    </a:p>
                  </a:txBody>
                  <a:tcPr/>
                </a:tc>
                <a:tc>
                  <a:txBody>
                    <a:bodyPr/>
                    <a:lstStyle/>
                    <a:p>
                      <a:pPr algn="ctr"/>
                      <a:r>
                        <a:rPr lang="en-GB" sz="1400" b="1" dirty="0" smtClean="0"/>
                        <a:t>Improve customer retention/loyalty </a:t>
                      </a:r>
                      <a:endParaRPr lang="en-GB" sz="1400" b="1" dirty="0"/>
                    </a:p>
                  </a:txBody>
                  <a:tcPr/>
                </a:tc>
                <a:tc>
                  <a:txBody>
                    <a:bodyPr/>
                    <a:lstStyle/>
                    <a:p>
                      <a:pPr algn="ctr"/>
                      <a:r>
                        <a:rPr lang="en-GB" sz="1400" b="1" dirty="0" smtClean="0"/>
                        <a:t>Improved Brand awareness/loyalty </a:t>
                      </a:r>
                      <a:endParaRPr lang="en-GB" sz="1400" b="1" dirty="0"/>
                    </a:p>
                  </a:txBody>
                  <a:tcPr/>
                </a:tc>
              </a:tr>
            </a:tbl>
          </a:graphicData>
        </a:graphic>
      </p:graphicFrame>
    </p:spTree>
    <p:extLst>
      <p:ext uri="{BB962C8B-B14F-4D97-AF65-F5344CB8AC3E}">
        <p14:creationId xmlns:p14="http://schemas.microsoft.com/office/powerpoint/2010/main" val="26352261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836712"/>
            <a:ext cx="8643998" cy="5472608"/>
          </a:xfrm>
        </p:spPr>
        <p:txBody>
          <a:bodyPr numCol="1">
            <a:noAutofit/>
          </a:bodyPr>
          <a:lstStyle/>
          <a:p>
            <a:r>
              <a:rPr lang="en-GB" sz="1400" b="1" dirty="0" smtClean="0"/>
              <a:t>Better </a:t>
            </a:r>
            <a:r>
              <a:rPr lang="en-GB" sz="1400" b="1" dirty="0"/>
              <a:t>market/customer awareness </a:t>
            </a:r>
            <a:r>
              <a:rPr lang="en-GB" sz="1400" dirty="0"/>
              <a:t>– Facebook, Twitter and other social media are still little more than big databases, data that can be analysed and predicted. </a:t>
            </a:r>
            <a:r>
              <a:rPr lang="en-GB" sz="1400" dirty="0" smtClean="0"/>
              <a:t>Analytics is the art of looking at this data, seeing trends, predicting increases and decreases. IBM and its Smart Planet project (Unit 42) pushes this. Giving the customer more choice, more information and analysing the results of this and other trends allows companies to understand their customer base better. Knowing that your customer likes coming in to buy cheap burgers is one thing but understanding what it is about the taste they like, which milk shakes sell more with certain burgers etc</a:t>
            </a:r>
            <a:r>
              <a:rPr lang="en-GB" sz="1400" dirty="0"/>
              <a:t>.</a:t>
            </a:r>
            <a:r>
              <a:rPr lang="en-GB" sz="1400" dirty="0" smtClean="0"/>
              <a:t> allows a company to customise their marketing. For instance there is more shortbread, toffee and Turrocks sold in Corby than anywhere else in England, knowing why allows Tesco's and Morrisons to customise promotions. Understanding the tides and flows of distribution, of logistics, of when the market is good and slow allows a company to </a:t>
            </a:r>
            <a:r>
              <a:rPr lang="en-GB" sz="1400" dirty="0"/>
              <a:t>taper their product </a:t>
            </a:r>
            <a:r>
              <a:rPr lang="en-GB" sz="1400" dirty="0" smtClean="0"/>
              <a:t>during slow periods, especially useful when the stock is frozen or degrades.</a:t>
            </a:r>
            <a:endParaRPr lang="en-GB" sz="1400" dirty="0"/>
          </a:p>
          <a:p>
            <a:r>
              <a:rPr lang="en-GB" sz="1400" b="1" dirty="0"/>
              <a:t>Customer engagement through social data</a:t>
            </a:r>
            <a:r>
              <a:rPr lang="en-GB" sz="1400" dirty="0"/>
              <a:t> </a:t>
            </a:r>
            <a:r>
              <a:rPr lang="en-GB" sz="1400" dirty="0" smtClean="0"/>
              <a:t>– Social media allows companies to personalise their engagement with the customer. Customers on your Twitter feed looking for offers are customers with your name in their mind, customers who are seeing your brand and the longer you are on line with them, on Twitter, having them friended on Facebook, looking at your YouTube videos etc</a:t>
            </a:r>
            <a:r>
              <a:rPr lang="en-GB" sz="1400" dirty="0"/>
              <a:t>.</a:t>
            </a:r>
            <a:r>
              <a:rPr lang="en-GB" sz="1400" dirty="0" smtClean="0"/>
              <a:t> the more likely they are to be brand loyal. More importantly social contact through more personal media makes them feel more cherished, part of the team, a member of a club. It is the difference between a letter saying “Dear Sir” than a letter saying “Dear Christina.” This may seem more time consuming but again, big data, it knows your name, your status, your likes and dislikes, it has seen your images on Facebook and what you bought on Amazon. Companies who engage with this information can personalise their contact, now how cherished do you feel.</a:t>
            </a:r>
          </a:p>
        </p:txBody>
      </p:sp>
      <p:sp>
        <p:nvSpPr>
          <p:cNvPr id="2" name="Title 1"/>
          <p:cNvSpPr>
            <a:spLocks noGrp="1"/>
          </p:cNvSpPr>
          <p:nvPr>
            <p:ph type="title"/>
          </p:nvPr>
        </p:nvSpPr>
        <p:spPr>
          <a:xfrm>
            <a:off x="251520" y="112952"/>
            <a:ext cx="8640960" cy="651752"/>
          </a:xfrm>
        </p:spPr>
        <p:txBody>
          <a:bodyPr>
            <a:normAutofit fontScale="90000"/>
          </a:bodyPr>
          <a:lstStyle/>
          <a:p>
            <a:r>
              <a:rPr lang="en-GB" sz="2900" dirty="0" smtClean="0"/>
              <a:t>P3.4 </a:t>
            </a:r>
            <a:r>
              <a:rPr lang="en-GB" sz="2900" dirty="0"/>
              <a:t>- Technological developments </a:t>
            </a:r>
            <a:r>
              <a:rPr lang="en-GB" sz="2900" dirty="0" smtClean="0"/>
              <a:t>– Sales Issues</a:t>
            </a:r>
            <a:endParaRPr lang="en-US" sz="2900" dirty="0"/>
          </a:p>
        </p:txBody>
      </p:sp>
    </p:spTree>
    <p:extLst>
      <p:ext uri="{BB962C8B-B14F-4D97-AF65-F5344CB8AC3E}">
        <p14:creationId xmlns:p14="http://schemas.microsoft.com/office/powerpoint/2010/main" val="5797368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836712"/>
            <a:ext cx="8643998" cy="5472608"/>
          </a:xfrm>
        </p:spPr>
        <p:txBody>
          <a:bodyPr numCol="1">
            <a:noAutofit/>
          </a:bodyPr>
          <a:lstStyle/>
          <a:p>
            <a:r>
              <a:rPr lang="en-GB" sz="1500" b="1" dirty="0" smtClean="0"/>
              <a:t>Customer </a:t>
            </a:r>
            <a:r>
              <a:rPr lang="en-GB" sz="1500" b="1" dirty="0"/>
              <a:t>communities and support </a:t>
            </a:r>
            <a:r>
              <a:rPr lang="en-GB" sz="1500" dirty="0" smtClean="0"/>
              <a:t>– Social Media is hard to control, if a customer wants to complain they will go on a forum and complain. They will put it on their Facebook, they will Tweet it, the Internet is too large to contain but to provide a forum for them to complain or compliment means to build a cage for them. Gateway used to have a room in Dublin where customers who were put on hold had the option of speaking to other customers instead for support, you could be heard right away, by non technical people, it became like an AA meeting, “Hi, I’m Dave and I have not been able to access my USB ports for two weeks now.” Online forums and support pages on websites are free, they are easy to moderate, they give support to any customer, they allow for reviews and feedback, they allow customers to fix and support other customers. And a customer with a repaired problem is a customer still using your product.</a:t>
            </a:r>
          </a:p>
          <a:p>
            <a:r>
              <a:rPr lang="en-GB" sz="1500" dirty="0" smtClean="0"/>
              <a:t>There are two ways this can be done successfully, provide the forum or support other forums. Large Companies often hire staff to scour the Internet to support their customers in forums, to update pages, to moderate forum content, to direct the customers back to the companies site. This is standard business practice, support the customer, increase brand loyalty. We do not buy the new Apple because the old one is broken, we buy it because we want something better.</a:t>
            </a:r>
          </a:p>
          <a:p>
            <a:pPr marL="109728" indent="0">
              <a:buNone/>
            </a:pPr>
            <a:r>
              <a:rPr lang="en-GB" sz="1500" b="1" dirty="0"/>
              <a:t>Task </a:t>
            </a:r>
            <a:r>
              <a:rPr lang="en-GB" sz="1500" b="1" dirty="0" smtClean="0"/>
              <a:t>4 </a:t>
            </a:r>
            <a:r>
              <a:rPr lang="en-GB" sz="1500" b="1" dirty="0"/>
              <a:t>– </a:t>
            </a:r>
            <a:r>
              <a:rPr lang="en-GB" sz="1500" b="1" dirty="0" smtClean="0"/>
              <a:t>P3.4 </a:t>
            </a:r>
            <a:r>
              <a:rPr lang="en-GB" sz="1500" b="1" dirty="0"/>
              <a:t>– </a:t>
            </a:r>
            <a:r>
              <a:rPr lang="en-GB" sz="1500" dirty="0"/>
              <a:t>Describe the potential </a:t>
            </a:r>
            <a:r>
              <a:rPr lang="en-GB" sz="1500" dirty="0" smtClean="0"/>
              <a:t>Sales </a:t>
            </a:r>
            <a:r>
              <a:rPr lang="en-GB" sz="1500" dirty="0"/>
              <a:t>benefits to a company without a presence, and state how Social Media </a:t>
            </a:r>
            <a:r>
              <a:rPr lang="en-GB" sz="1500" dirty="0" smtClean="0"/>
              <a:t>Sales tools </a:t>
            </a:r>
            <a:r>
              <a:rPr lang="en-GB" sz="1500" dirty="0"/>
              <a:t>would improve business </a:t>
            </a:r>
            <a:r>
              <a:rPr lang="en-GB" sz="1500" dirty="0" smtClean="0"/>
              <a:t>relations with customers.</a:t>
            </a:r>
            <a:endParaRPr lang="en-GB" sz="1500" dirty="0"/>
          </a:p>
          <a:p>
            <a:endParaRPr lang="en-GB" sz="1500" dirty="0"/>
          </a:p>
        </p:txBody>
      </p:sp>
      <p:sp>
        <p:nvSpPr>
          <p:cNvPr id="2" name="Title 1"/>
          <p:cNvSpPr>
            <a:spLocks noGrp="1"/>
          </p:cNvSpPr>
          <p:nvPr>
            <p:ph type="title"/>
          </p:nvPr>
        </p:nvSpPr>
        <p:spPr>
          <a:xfrm>
            <a:off x="251520" y="112952"/>
            <a:ext cx="8640960" cy="651752"/>
          </a:xfrm>
        </p:spPr>
        <p:txBody>
          <a:bodyPr>
            <a:normAutofit fontScale="90000"/>
          </a:bodyPr>
          <a:lstStyle/>
          <a:p>
            <a:r>
              <a:rPr lang="en-GB" sz="2900" dirty="0" smtClean="0"/>
              <a:t>P3.4 </a:t>
            </a:r>
            <a:r>
              <a:rPr lang="en-GB" sz="2900" dirty="0"/>
              <a:t>- Technological developments </a:t>
            </a:r>
            <a:r>
              <a:rPr lang="en-GB" sz="2900" dirty="0" smtClean="0"/>
              <a:t>– Sales Issues</a:t>
            </a:r>
            <a:endParaRPr lang="en-US" sz="2900" dirty="0"/>
          </a:p>
        </p:txBody>
      </p:sp>
      <p:graphicFrame>
        <p:nvGraphicFramePr>
          <p:cNvPr id="4" name="Table 3"/>
          <p:cNvGraphicFramePr>
            <a:graphicFrameLocks noGrp="1"/>
          </p:cNvGraphicFramePr>
          <p:nvPr>
            <p:extLst>
              <p:ext uri="{D42A27DB-BD31-4B8C-83A1-F6EECF244321}">
                <p14:modId xmlns:p14="http://schemas.microsoft.com/office/powerpoint/2010/main" val="3008285655"/>
              </p:ext>
            </p:extLst>
          </p:nvPr>
        </p:nvGraphicFramePr>
        <p:xfrm>
          <a:off x="323528" y="5863168"/>
          <a:ext cx="8568951" cy="518160"/>
        </p:xfrm>
        <a:graphic>
          <a:graphicData uri="http://schemas.openxmlformats.org/drawingml/2006/table">
            <a:tbl>
              <a:tblPr firstRow="1" bandRow="1">
                <a:tableStyleId>{5C22544A-7EE6-4342-B048-85BDC9FD1C3A}</a:tableStyleId>
              </a:tblPr>
              <a:tblGrid>
                <a:gridCol w="2592288"/>
                <a:gridCol w="3312368"/>
                <a:gridCol w="2664295"/>
              </a:tblGrid>
              <a:tr h="370840">
                <a:tc>
                  <a:txBody>
                    <a:bodyPr/>
                    <a:lstStyle/>
                    <a:p>
                      <a:pPr algn="ctr"/>
                      <a:r>
                        <a:rPr lang="en-GB" sz="1400" b="1" dirty="0" smtClean="0"/>
                        <a:t>Better market/customer awareness </a:t>
                      </a:r>
                      <a:endParaRPr lang="en-GB" sz="1400" dirty="0"/>
                    </a:p>
                  </a:txBody>
                  <a:tcPr/>
                </a:tc>
                <a:tc>
                  <a:txBody>
                    <a:bodyPr/>
                    <a:lstStyle/>
                    <a:p>
                      <a:pPr algn="ctr"/>
                      <a:r>
                        <a:rPr lang="en-GB" sz="1400" b="1" dirty="0" smtClean="0"/>
                        <a:t>Customer engagement through social data</a:t>
                      </a:r>
                      <a:r>
                        <a:rPr lang="en-GB" sz="1400" dirty="0" smtClean="0"/>
                        <a:t> </a:t>
                      </a:r>
                      <a:endParaRPr lang="en-GB" sz="1400" dirty="0"/>
                    </a:p>
                  </a:txBody>
                  <a:tcPr/>
                </a:tc>
                <a:tc>
                  <a:txBody>
                    <a:bodyPr/>
                    <a:lstStyle/>
                    <a:p>
                      <a:pPr algn="ctr"/>
                      <a:r>
                        <a:rPr lang="en-GB" sz="1400" b="1" dirty="0" smtClean="0"/>
                        <a:t>Customer communities and support </a:t>
                      </a:r>
                      <a:endParaRPr lang="en-GB" sz="1400" dirty="0"/>
                    </a:p>
                  </a:txBody>
                  <a:tcPr/>
                </a:tc>
              </a:tr>
            </a:tbl>
          </a:graphicData>
        </a:graphic>
      </p:graphicFrame>
    </p:spTree>
    <p:extLst>
      <p:ext uri="{BB962C8B-B14F-4D97-AF65-F5344CB8AC3E}">
        <p14:creationId xmlns:p14="http://schemas.microsoft.com/office/powerpoint/2010/main" val="28694689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836712"/>
            <a:ext cx="8643998" cy="5472608"/>
          </a:xfrm>
        </p:spPr>
        <p:txBody>
          <a:bodyPr numCol="1">
            <a:noAutofit/>
          </a:bodyPr>
          <a:lstStyle/>
          <a:p>
            <a:r>
              <a:rPr lang="en-GB" sz="1500" b="1" dirty="0" smtClean="0"/>
              <a:t>Ease </a:t>
            </a:r>
            <a:r>
              <a:rPr lang="en-GB" sz="1500" b="1" dirty="0"/>
              <a:t>of access to customer </a:t>
            </a:r>
            <a:r>
              <a:rPr lang="en-GB" sz="1500" b="1" dirty="0" smtClean="0"/>
              <a:t>data/history </a:t>
            </a:r>
            <a:r>
              <a:rPr lang="en-GB" sz="1500" dirty="0" smtClean="0"/>
              <a:t>– Without access to big data, without the presence of the Internet and stored information, companies relied on managing information in files, folders and cabinets. Even with computers the information was limited to prior purchases and customer registration details. With more information gathering services from analytics, dig data, </a:t>
            </a:r>
            <a:r>
              <a:rPr lang="en-GB" sz="1500" dirty="0" err="1" smtClean="0"/>
              <a:t>MySql</a:t>
            </a:r>
            <a:r>
              <a:rPr lang="en-GB" sz="1500" dirty="0" smtClean="0"/>
              <a:t> and other forms, the information stored on customers is more accessible. Amazon use this with their recommends, Facebook with their adverts and Sainsbury’s with their Reward Card. Companies like a school have linked databases with everything needed for a student, contact details is linked to progression, to special needs, to prior attainment, to timetables, to behaviour in lessons, to history of behaviour, to policies that have been put in place to reports that have been written. Drop down the menu, click on a button and there is more information. Effective companies are those who know how to manage this information.</a:t>
            </a:r>
            <a:endParaRPr lang="en-GB" sz="1500" dirty="0"/>
          </a:p>
          <a:p>
            <a:r>
              <a:rPr lang="en-GB" sz="1500" b="1" dirty="0"/>
              <a:t>Speed of response </a:t>
            </a:r>
            <a:r>
              <a:rPr lang="en-GB" sz="1500" dirty="0" smtClean="0"/>
              <a:t>– Having information at their fingertips is good but having an instant response to a query is better. Automated response systems linked to prior enquiries is becoming more popular as a service, specifically for technical queries like product support. The linear pathway of “did you try this, then do this” response works for certain things like installing hardware or software, online support and online support forums means the information from the company and other users is available immediately. The second form is deliberate response systems, base don prior enquiries systems generate previous responses into a data column that automatically generate when the customer types certain key words into a report form. These are not always accurate and can sometimes annoy customers but the response is automatic. Customers still appreciate this especially when there is a “Still did not work” option.</a:t>
            </a:r>
            <a:endParaRPr lang="en-GB" sz="1500" dirty="0"/>
          </a:p>
        </p:txBody>
      </p:sp>
      <p:sp>
        <p:nvSpPr>
          <p:cNvPr id="2" name="Title 1"/>
          <p:cNvSpPr>
            <a:spLocks noGrp="1"/>
          </p:cNvSpPr>
          <p:nvPr>
            <p:ph type="title"/>
          </p:nvPr>
        </p:nvSpPr>
        <p:spPr>
          <a:xfrm>
            <a:off x="251520" y="112952"/>
            <a:ext cx="8640960" cy="651752"/>
          </a:xfrm>
        </p:spPr>
        <p:txBody>
          <a:bodyPr>
            <a:normAutofit/>
          </a:bodyPr>
          <a:lstStyle/>
          <a:p>
            <a:r>
              <a:rPr lang="en-GB" sz="3100" baseline="-25000" dirty="0" smtClean="0"/>
              <a:t>P3.5 </a:t>
            </a:r>
            <a:r>
              <a:rPr lang="en-GB" sz="3100" baseline="-25000" dirty="0"/>
              <a:t>- Technological developments </a:t>
            </a:r>
            <a:r>
              <a:rPr lang="en-GB" sz="3100" baseline="-25000" dirty="0" smtClean="0"/>
              <a:t>– Customer Service Issues</a:t>
            </a:r>
            <a:endParaRPr lang="en-US" sz="3100" baseline="-25000" dirty="0"/>
          </a:p>
        </p:txBody>
      </p:sp>
    </p:spTree>
    <p:extLst>
      <p:ext uri="{BB962C8B-B14F-4D97-AF65-F5344CB8AC3E}">
        <p14:creationId xmlns:p14="http://schemas.microsoft.com/office/powerpoint/2010/main" val="17017576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836712"/>
            <a:ext cx="8643998" cy="4752528"/>
          </a:xfrm>
        </p:spPr>
        <p:txBody>
          <a:bodyPr numCol="1">
            <a:noAutofit/>
          </a:bodyPr>
          <a:lstStyle/>
          <a:p>
            <a:r>
              <a:rPr lang="en-GB" sz="1400" b="1" dirty="0" smtClean="0"/>
              <a:t>Improved </a:t>
            </a:r>
            <a:r>
              <a:rPr lang="en-GB" sz="1400" b="1" dirty="0"/>
              <a:t>customer service </a:t>
            </a:r>
            <a:r>
              <a:rPr lang="en-GB" sz="1400" dirty="0" smtClean="0"/>
              <a:t>– At the end of the day the more customer service options there are, the more the customer will be satisfied. Choice is everything, online and offline, telephone and email, prior support and current customer help, whatever it takes to get the job done. Social media means more contact time, more lines of support, more methods of communication. The customer can choose and they would prefer to choose, if they prefer face to face there is a service desk, if they prefer anonymous there is email and forums, if they prefer to vent there is the phone. And every method is formal, written down, stored, kept, analysed, improved, service is made better, more efficient and for online support, every comment made adds to the database of solutions for the next customer.</a:t>
            </a:r>
          </a:p>
          <a:p>
            <a:r>
              <a:rPr lang="en-GB" sz="1400" b="1" dirty="0" smtClean="0"/>
              <a:t>Customer care value</a:t>
            </a:r>
            <a:r>
              <a:rPr lang="en-GB" sz="1400" dirty="0" smtClean="0"/>
              <a:t> – Customers like to feel valued, if a customer feels they have changed a company policy, they will feel valued, they will know they have made a change</a:t>
            </a:r>
            <a:r>
              <a:rPr lang="en-GB" sz="1400" dirty="0"/>
              <a:t>, been taken seriously. </a:t>
            </a:r>
            <a:r>
              <a:rPr lang="en-GB" sz="1400" dirty="0" smtClean="0"/>
              <a:t>Ryanair has publically apologised for their quality of service and promised to change and be better. This value added comment made by the chairman of the company to customers added 3% to the value of the company and 8% ticket sales in the first month since. Customer care means a lot to companies and social media is a good tool to use to generate that good feeling. When Sony rewarded their loyal customers with credits or </a:t>
            </a:r>
            <a:r>
              <a:rPr lang="en-GB" sz="1400" dirty="0" err="1" smtClean="0"/>
              <a:t>Rockstar</a:t>
            </a:r>
            <a:r>
              <a:rPr lang="en-GB" sz="1400" dirty="0" smtClean="0"/>
              <a:t> with ½ million online points, this was the level of customer care expected. The twitter feeds for each were huge, the forums good and bad but mostly good, this is the generated buzz companies like from Social Media.</a:t>
            </a:r>
          </a:p>
          <a:p>
            <a:pPr marL="109728" indent="0">
              <a:buNone/>
            </a:pPr>
            <a:r>
              <a:rPr lang="en-GB" sz="1400" b="1" dirty="0"/>
              <a:t>Task </a:t>
            </a:r>
            <a:r>
              <a:rPr lang="en-GB" sz="1400" b="1" dirty="0" smtClean="0"/>
              <a:t>5 </a:t>
            </a:r>
            <a:r>
              <a:rPr lang="en-GB" sz="1400" b="1" dirty="0"/>
              <a:t>– </a:t>
            </a:r>
            <a:r>
              <a:rPr lang="en-GB" sz="1400" b="1" dirty="0" smtClean="0"/>
              <a:t>P3.5 </a:t>
            </a:r>
            <a:r>
              <a:rPr lang="en-GB" sz="1400" b="1" dirty="0"/>
              <a:t>– </a:t>
            </a:r>
            <a:r>
              <a:rPr lang="en-GB" sz="1400" dirty="0"/>
              <a:t>Describe the potential </a:t>
            </a:r>
            <a:r>
              <a:rPr lang="en-GB" sz="1400" dirty="0" smtClean="0"/>
              <a:t>Customer Service benefits </a:t>
            </a:r>
            <a:r>
              <a:rPr lang="en-GB" sz="1400" dirty="0"/>
              <a:t>to a company without a </a:t>
            </a:r>
            <a:r>
              <a:rPr lang="en-GB" sz="1400" dirty="0" smtClean="0"/>
              <a:t>current presence</a:t>
            </a:r>
            <a:r>
              <a:rPr lang="en-GB" sz="1400" dirty="0"/>
              <a:t>, and state how Social Media </a:t>
            </a:r>
            <a:r>
              <a:rPr lang="en-GB" sz="1400" dirty="0" smtClean="0"/>
              <a:t>Service </a:t>
            </a:r>
            <a:r>
              <a:rPr lang="en-GB" sz="1400" dirty="0"/>
              <a:t>tools would improve business relations with customers.</a:t>
            </a:r>
          </a:p>
          <a:p>
            <a:endParaRPr lang="en-GB" sz="1400" dirty="0"/>
          </a:p>
          <a:p>
            <a:endParaRPr lang="en-GB" sz="1400" dirty="0" smtClean="0"/>
          </a:p>
          <a:p>
            <a:endParaRPr lang="en-GB" sz="1400" dirty="0"/>
          </a:p>
        </p:txBody>
      </p:sp>
      <p:sp>
        <p:nvSpPr>
          <p:cNvPr id="2" name="Title 1"/>
          <p:cNvSpPr>
            <a:spLocks noGrp="1"/>
          </p:cNvSpPr>
          <p:nvPr>
            <p:ph type="title"/>
          </p:nvPr>
        </p:nvSpPr>
        <p:spPr>
          <a:xfrm>
            <a:off x="251520" y="112952"/>
            <a:ext cx="8640960" cy="651752"/>
          </a:xfrm>
        </p:spPr>
        <p:txBody>
          <a:bodyPr>
            <a:normAutofit/>
          </a:bodyPr>
          <a:lstStyle/>
          <a:p>
            <a:r>
              <a:rPr lang="en-GB" sz="3100" baseline="-25000" dirty="0" smtClean="0"/>
              <a:t>P3.5 </a:t>
            </a:r>
            <a:r>
              <a:rPr lang="en-GB" sz="3100" baseline="-25000" dirty="0"/>
              <a:t>- Technological developments </a:t>
            </a:r>
            <a:r>
              <a:rPr lang="en-GB" sz="3100" baseline="-25000" dirty="0" smtClean="0"/>
              <a:t>– Customer Service Issues</a:t>
            </a:r>
            <a:endParaRPr lang="en-US" sz="3100" baseline="-25000" dirty="0"/>
          </a:p>
        </p:txBody>
      </p:sp>
      <p:graphicFrame>
        <p:nvGraphicFramePr>
          <p:cNvPr id="4" name="Table 3"/>
          <p:cNvGraphicFramePr>
            <a:graphicFrameLocks noGrp="1"/>
          </p:cNvGraphicFramePr>
          <p:nvPr>
            <p:extLst>
              <p:ext uri="{D42A27DB-BD31-4B8C-83A1-F6EECF244321}">
                <p14:modId xmlns:p14="http://schemas.microsoft.com/office/powerpoint/2010/main" val="3026103038"/>
              </p:ext>
            </p:extLst>
          </p:nvPr>
        </p:nvGraphicFramePr>
        <p:xfrm>
          <a:off x="395534" y="5805264"/>
          <a:ext cx="8496946" cy="518160"/>
        </p:xfrm>
        <a:graphic>
          <a:graphicData uri="http://schemas.openxmlformats.org/drawingml/2006/table">
            <a:tbl>
              <a:tblPr firstRow="1" bandRow="1">
                <a:tableStyleId>{5C22544A-7EE6-4342-B048-85BDC9FD1C3A}</a:tableStyleId>
              </a:tblPr>
              <a:tblGrid>
                <a:gridCol w="2232250"/>
                <a:gridCol w="1728192"/>
                <a:gridCol w="2520280"/>
                <a:gridCol w="2016224"/>
              </a:tblGrid>
              <a:tr h="370840">
                <a:tc>
                  <a:txBody>
                    <a:bodyPr/>
                    <a:lstStyle/>
                    <a:p>
                      <a:pPr algn="ctr"/>
                      <a:r>
                        <a:rPr lang="en-GB" sz="1400" b="1" dirty="0" smtClean="0"/>
                        <a:t>Ease of access to customer data/history </a:t>
                      </a:r>
                      <a:endParaRPr lang="en-GB" sz="1400" b="1" dirty="0"/>
                    </a:p>
                  </a:txBody>
                  <a:tcPr/>
                </a:tc>
                <a:tc>
                  <a:txBody>
                    <a:bodyPr/>
                    <a:lstStyle/>
                    <a:p>
                      <a:pPr algn="ctr"/>
                      <a:r>
                        <a:rPr lang="en-GB" sz="1400" b="1" dirty="0" smtClean="0"/>
                        <a:t>Speed of response </a:t>
                      </a:r>
                      <a:endParaRPr lang="en-GB" sz="1400" b="1" dirty="0"/>
                    </a:p>
                  </a:txBody>
                  <a:tcPr/>
                </a:tc>
                <a:tc>
                  <a:txBody>
                    <a:bodyPr/>
                    <a:lstStyle/>
                    <a:p>
                      <a:pPr algn="ctr"/>
                      <a:r>
                        <a:rPr lang="en-GB" sz="1400" b="1" dirty="0" smtClean="0"/>
                        <a:t>Improved customer service </a:t>
                      </a:r>
                      <a:endParaRPr lang="en-GB" sz="1400" b="1" dirty="0"/>
                    </a:p>
                  </a:txBody>
                  <a:tcPr/>
                </a:tc>
                <a:tc>
                  <a:txBody>
                    <a:bodyPr/>
                    <a:lstStyle/>
                    <a:p>
                      <a:pPr algn="ctr"/>
                      <a:r>
                        <a:rPr lang="en-GB" sz="1400" b="1" dirty="0" smtClean="0"/>
                        <a:t>Customer care value</a:t>
                      </a:r>
                      <a:r>
                        <a:rPr lang="en-GB" sz="1400" dirty="0" smtClean="0"/>
                        <a:t> </a:t>
                      </a:r>
                      <a:endParaRPr lang="en-GB" sz="1400" b="1" dirty="0"/>
                    </a:p>
                  </a:txBody>
                  <a:tcPr/>
                </a:tc>
              </a:tr>
            </a:tbl>
          </a:graphicData>
        </a:graphic>
      </p:graphicFrame>
    </p:spTree>
    <p:extLst>
      <p:ext uri="{BB962C8B-B14F-4D97-AF65-F5344CB8AC3E}">
        <p14:creationId xmlns:p14="http://schemas.microsoft.com/office/powerpoint/2010/main" val="73001098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764704"/>
            <a:ext cx="8643998" cy="5544616"/>
          </a:xfrm>
        </p:spPr>
        <p:txBody>
          <a:bodyPr numCol="1">
            <a:noAutofit/>
          </a:bodyPr>
          <a:lstStyle/>
          <a:p>
            <a:pPr marL="273050" indent="-273050"/>
            <a:r>
              <a:rPr lang="en-GB" sz="1600" b="1" dirty="0" smtClean="0"/>
              <a:t>Wider </a:t>
            </a:r>
            <a:r>
              <a:rPr lang="en-GB" sz="1600" b="1" dirty="0"/>
              <a:t>resources for </a:t>
            </a:r>
            <a:r>
              <a:rPr lang="en-GB" sz="1600" b="1" dirty="0" smtClean="0"/>
              <a:t>development </a:t>
            </a:r>
            <a:r>
              <a:rPr lang="en-GB" sz="1600" dirty="0" smtClean="0"/>
              <a:t>-  Once a company has generated a social media presence and an online presence, the added technologies that are adapted or new to the market are easy bolt-</a:t>
            </a:r>
            <a:r>
              <a:rPr lang="en-GB" sz="1600" dirty="0" err="1" smtClean="0"/>
              <a:t>ons</a:t>
            </a:r>
            <a:r>
              <a:rPr lang="en-GB" sz="1600" dirty="0" smtClean="0"/>
              <a:t>. With the increased income generated by having an online presence the company can expand online and offline, open more shops, widen the product range, hire more staff, this is the reason most companies go online for. Online can reduce down overheads providing more revenue. If it was not for i-Tunes Apple would not be as large as it is, accounting for 18% of its annual revenue without needing to post a single thing. Similarly for Sony, the revenue generated without products accounts for a high percentage of income. With this they can spend it on R&amp;D, on licencing, on product promotion, on expansion. </a:t>
            </a:r>
            <a:endParaRPr lang="en-GB" sz="1600" dirty="0"/>
          </a:p>
          <a:p>
            <a:pPr marL="273050" indent="-273050"/>
            <a:r>
              <a:rPr lang="en-GB" sz="1600" b="1" dirty="0"/>
              <a:t>Faster Time to market </a:t>
            </a:r>
            <a:r>
              <a:rPr lang="en-GB" sz="1600" dirty="0" smtClean="0"/>
              <a:t>– When Argos want to change a product price, remove a product or add a product in their shops they usually add a supplement to their books and when the product becomes popular or more permanent it gets published in the book. Everything moves accordingly, more room set aside for that range, pages change etc. A lot of time and effort. For an on-line presence this is just a matter of adding a new product, move something on the page, add in the details, the meta tags and suddenly the product is there. Same for removing it, take it off the database, remove it from the list and it is gone. This is the nature of online content, it is instant, it is available, it can be updated and be live within minutes, real time product management and product control. It just takes longer to arrive at the customers address.</a:t>
            </a:r>
            <a:endParaRPr lang="en-GB" sz="1600" dirty="0"/>
          </a:p>
        </p:txBody>
      </p:sp>
      <p:sp>
        <p:nvSpPr>
          <p:cNvPr id="2" name="Title 1"/>
          <p:cNvSpPr>
            <a:spLocks noGrp="1"/>
          </p:cNvSpPr>
          <p:nvPr>
            <p:ph type="title"/>
          </p:nvPr>
        </p:nvSpPr>
        <p:spPr>
          <a:xfrm>
            <a:off x="251520" y="112952"/>
            <a:ext cx="8640960" cy="651752"/>
          </a:xfrm>
        </p:spPr>
        <p:txBody>
          <a:bodyPr>
            <a:normAutofit/>
          </a:bodyPr>
          <a:lstStyle/>
          <a:p>
            <a:r>
              <a:rPr lang="en-GB" sz="2400" dirty="0" smtClean="0"/>
              <a:t>P3.6 </a:t>
            </a:r>
            <a:r>
              <a:rPr lang="en-GB" sz="2400" dirty="0"/>
              <a:t>- Technological developments </a:t>
            </a:r>
            <a:r>
              <a:rPr lang="en-GB" sz="2400" dirty="0" smtClean="0"/>
              <a:t>– Product Innovation</a:t>
            </a:r>
            <a:endParaRPr lang="en-US" sz="2400" dirty="0"/>
          </a:p>
        </p:txBody>
      </p:sp>
    </p:spTree>
    <p:extLst>
      <p:ext uri="{BB962C8B-B14F-4D97-AF65-F5344CB8AC3E}">
        <p14:creationId xmlns:p14="http://schemas.microsoft.com/office/powerpoint/2010/main" val="6572098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764704"/>
            <a:ext cx="8643998" cy="5040560"/>
          </a:xfrm>
        </p:spPr>
        <p:txBody>
          <a:bodyPr numCol="1">
            <a:noAutofit/>
          </a:bodyPr>
          <a:lstStyle/>
          <a:p>
            <a:pPr marL="177800" indent="-163513"/>
            <a:r>
              <a:rPr lang="en-GB" sz="1450" b="1" dirty="0" smtClean="0"/>
              <a:t>Wider </a:t>
            </a:r>
            <a:r>
              <a:rPr lang="en-GB" sz="1450" b="1" dirty="0"/>
              <a:t>marketplace (global</a:t>
            </a:r>
            <a:r>
              <a:rPr lang="en-GB" sz="1450" dirty="0" smtClean="0"/>
              <a:t>) -  Companies who go online and push their Social Media, suddenly have access to a world market which is a good thing, usually, increased competition is only true if the company remained local and expanded its product range. Having a global presence opens up all new avenues of problems and solutions. Potentially more money, better sales, </a:t>
            </a:r>
            <a:r>
              <a:rPr lang="en-GB" sz="1450" dirty="0"/>
              <a:t>i</a:t>
            </a:r>
            <a:r>
              <a:rPr lang="en-GB" sz="1450" dirty="0" smtClean="0"/>
              <a:t>ncreased demand, more visibility, untapped markets in other countries who might have been crying out for what you have. Both the BBC and Channel 4 make as much money franchising their programmes because there is a market abroad for British goods. Finding missing Doctor Who episodes in Nigeria came as a surprise. Think of the demand for other goods in countries where this might be a novelty or necessity. First there is the ex-Pat community, and then there are Cars, JCB’s industrial machinery etc. especially to </a:t>
            </a:r>
            <a:r>
              <a:rPr lang="en-GB" sz="1450" dirty="0"/>
              <a:t>BRIC </a:t>
            </a:r>
            <a:r>
              <a:rPr lang="en-GB" sz="1450" dirty="0" smtClean="0"/>
              <a:t>countries. Click </a:t>
            </a:r>
            <a:r>
              <a:rPr lang="en-GB" sz="1450" dirty="0" smtClean="0">
                <a:hlinkClick r:id="rId2"/>
              </a:rPr>
              <a:t>here </a:t>
            </a:r>
            <a:r>
              <a:rPr lang="en-GB" sz="1450" dirty="0" smtClean="0"/>
              <a:t>and </a:t>
            </a:r>
            <a:r>
              <a:rPr lang="en-GB" sz="1450" dirty="0" smtClean="0">
                <a:hlinkClick r:id="rId3"/>
              </a:rPr>
              <a:t>here </a:t>
            </a:r>
            <a:r>
              <a:rPr lang="en-GB" sz="1450" dirty="0" smtClean="0"/>
              <a:t>and </a:t>
            </a:r>
            <a:r>
              <a:rPr lang="en-GB" sz="1450" dirty="0" smtClean="0">
                <a:hlinkClick r:id="rId4"/>
              </a:rPr>
              <a:t>here</a:t>
            </a:r>
            <a:r>
              <a:rPr lang="en-GB" sz="1450" dirty="0" smtClean="0"/>
              <a:t> to see what Britain goods are good for abroad.</a:t>
            </a:r>
            <a:endParaRPr lang="en-GB" sz="1450" dirty="0"/>
          </a:p>
          <a:p>
            <a:pPr marL="177800" indent="-163513"/>
            <a:r>
              <a:rPr lang="en-GB" sz="1450" b="1" dirty="0"/>
              <a:t>Sharing wider data </a:t>
            </a:r>
            <a:r>
              <a:rPr lang="en-GB" sz="1450" dirty="0" smtClean="0"/>
              <a:t>– Having a presence overseas can also mean sharing data with other branches and with overseas outlets. All digital data can be shared and shared easily, either through the use of a WAN or through Cloud or SSL. Internally data gathered can be disseminated through the departments, logistics, sales, marketing, Human Resources but it can also be used for additional purposes, projecting promotions, ads, generating revenue through sponsorships etc. Having all this data and using it for all it is worth is the mark of a company with ambition.</a:t>
            </a:r>
          </a:p>
          <a:p>
            <a:pPr marL="177800" indent="-163513"/>
            <a:r>
              <a:rPr lang="en-GB" sz="1450" b="1" dirty="0"/>
              <a:t>Task </a:t>
            </a:r>
            <a:r>
              <a:rPr lang="en-GB" sz="1450" b="1" dirty="0" smtClean="0"/>
              <a:t>6 </a:t>
            </a:r>
            <a:r>
              <a:rPr lang="en-GB" sz="1450" b="1" dirty="0"/>
              <a:t>– </a:t>
            </a:r>
            <a:r>
              <a:rPr lang="en-GB" sz="1450" b="1" dirty="0" smtClean="0"/>
              <a:t>P3.6 </a:t>
            </a:r>
            <a:r>
              <a:rPr lang="en-GB" sz="1450" b="1" dirty="0"/>
              <a:t>– </a:t>
            </a:r>
            <a:r>
              <a:rPr lang="en-GB" sz="1450" dirty="0"/>
              <a:t>Describe the potential </a:t>
            </a:r>
            <a:r>
              <a:rPr lang="en-GB" sz="1450" dirty="0" smtClean="0"/>
              <a:t>Product Innovation </a:t>
            </a:r>
            <a:r>
              <a:rPr lang="en-GB" sz="1450" dirty="0"/>
              <a:t>benefits to a company without a current presence, and state how Social Media Service </a:t>
            </a:r>
            <a:r>
              <a:rPr lang="en-GB" sz="1450" dirty="0" smtClean="0"/>
              <a:t>sharing </a:t>
            </a:r>
            <a:r>
              <a:rPr lang="en-GB" sz="1450" dirty="0"/>
              <a:t>would improve business relations with customers.</a:t>
            </a:r>
          </a:p>
          <a:p>
            <a:pPr marL="177800" indent="-163513"/>
            <a:endParaRPr lang="en-GB" sz="1450" dirty="0"/>
          </a:p>
        </p:txBody>
      </p:sp>
      <p:sp>
        <p:nvSpPr>
          <p:cNvPr id="2" name="Title 1"/>
          <p:cNvSpPr>
            <a:spLocks noGrp="1"/>
          </p:cNvSpPr>
          <p:nvPr>
            <p:ph type="title"/>
          </p:nvPr>
        </p:nvSpPr>
        <p:spPr>
          <a:xfrm>
            <a:off x="251520" y="112952"/>
            <a:ext cx="8640960" cy="651752"/>
          </a:xfrm>
        </p:spPr>
        <p:txBody>
          <a:bodyPr>
            <a:normAutofit/>
          </a:bodyPr>
          <a:lstStyle/>
          <a:p>
            <a:r>
              <a:rPr lang="en-GB" sz="2400" dirty="0" smtClean="0"/>
              <a:t>P3.6 </a:t>
            </a:r>
            <a:r>
              <a:rPr lang="en-GB" sz="2400" dirty="0"/>
              <a:t>- Technological developments </a:t>
            </a:r>
            <a:r>
              <a:rPr lang="en-GB" sz="2400" dirty="0" smtClean="0"/>
              <a:t>– Product Innovation</a:t>
            </a:r>
            <a:endParaRPr lang="en-US" sz="2400" dirty="0"/>
          </a:p>
        </p:txBody>
      </p:sp>
      <p:graphicFrame>
        <p:nvGraphicFramePr>
          <p:cNvPr id="4" name="Table 3"/>
          <p:cNvGraphicFramePr>
            <a:graphicFrameLocks noGrp="1"/>
          </p:cNvGraphicFramePr>
          <p:nvPr>
            <p:extLst>
              <p:ext uri="{D42A27DB-BD31-4B8C-83A1-F6EECF244321}">
                <p14:modId xmlns:p14="http://schemas.microsoft.com/office/powerpoint/2010/main" val="404256823"/>
              </p:ext>
            </p:extLst>
          </p:nvPr>
        </p:nvGraphicFramePr>
        <p:xfrm>
          <a:off x="251521" y="5863168"/>
          <a:ext cx="8712967" cy="518160"/>
        </p:xfrm>
        <a:graphic>
          <a:graphicData uri="http://schemas.openxmlformats.org/drawingml/2006/table">
            <a:tbl>
              <a:tblPr firstRow="1" bandRow="1">
                <a:tableStyleId>{5C22544A-7EE6-4342-B048-85BDC9FD1C3A}</a:tableStyleId>
              </a:tblPr>
              <a:tblGrid>
                <a:gridCol w="2289001"/>
                <a:gridCol w="1887462"/>
                <a:gridCol w="2542860"/>
                <a:gridCol w="1993644"/>
              </a:tblGrid>
              <a:tr h="370840">
                <a:tc>
                  <a:txBody>
                    <a:bodyPr/>
                    <a:lstStyle/>
                    <a:p>
                      <a:pPr algn="ctr"/>
                      <a:r>
                        <a:rPr lang="en-GB" sz="1400" b="1" dirty="0" smtClean="0"/>
                        <a:t>Wider resources for development </a:t>
                      </a:r>
                      <a:endParaRPr lang="en-GB" sz="1400" b="1" dirty="0"/>
                    </a:p>
                  </a:txBody>
                  <a:tcPr/>
                </a:tc>
                <a:tc>
                  <a:txBody>
                    <a:bodyPr/>
                    <a:lstStyle/>
                    <a:p>
                      <a:pPr algn="ctr"/>
                      <a:r>
                        <a:rPr lang="en-GB" sz="1400" b="1" dirty="0" smtClean="0"/>
                        <a:t>Faster Time to market </a:t>
                      </a:r>
                      <a:endParaRPr lang="en-GB" sz="1400" b="1" dirty="0"/>
                    </a:p>
                  </a:txBody>
                  <a:tcPr/>
                </a:tc>
                <a:tc>
                  <a:txBody>
                    <a:bodyPr/>
                    <a:lstStyle/>
                    <a:p>
                      <a:pPr algn="ctr"/>
                      <a:r>
                        <a:rPr lang="en-GB" sz="1400" b="1" dirty="0" smtClean="0"/>
                        <a:t>Wider marketplace (global</a:t>
                      </a:r>
                      <a:endParaRPr lang="en-GB" sz="1400" b="1" dirty="0"/>
                    </a:p>
                  </a:txBody>
                  <a:tcPr/>
                </a:tc>
                <a:tc>
                  <a:txBody>
                    <a:bodyPr/>
                    <a:lstStyle/>
                    <a:p>
                      <a:pPr algn="ctr"/>
                      <a:r>
                        <a:rPr lang="en-GB" sz="1400" b="1" dirty="0" smtClean="0"/>
                        <a:t>Sharing wider data </a:t>
                      </a:r>
                      <a:endParaRPr lang="en-GB" sz="1400" b="1" dirty="0"/>
                    </a:p>
                  </a:txBody>
                  <a:tcPr/>
                </a:tc>
              </a:tr>
            </a:tbl>
          </a:graphicData>
        </a:graphic>
      </p:graphicFrame>
    </p:spTree>
    <p:extLst>
      <p:ext uri="{BB962C8B-B14F-4D97-AF65-F5344CB8AC3E}">
        <p14:creationId xmlns:p14="http://schemas.microsoft.com/office/powerpoint/2010/main" val="41814017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9"/>
            <a:ext cx="8712968" cy="5256584"/>
          </a:xfrm>
        </p:spPr>
        <p:txBody>
          <a:bodyPr>
            <a:normAutofit fontScale="85000" lnSpcReduction="20000"/>
          </a:bodyPr>
          <a:lstStyle/>
          <a:p>
            <a:r>
              <a:rPr lang="en-GB" b="1" dirty="0" smtClean="0"/>
              <a:t>AIM </a:t>
            </a:r>
            <a:r>
              <a:rPr lang="en-GB" b="1" dirty="0"/>
              <a:t>AND PURPOSE OF THE UNIT </a:t>
            </a:r>
            <a:endParaRPr lang="en-GB" dirty="0"/>
          </a:p>
          <a:p>
            <a:r>
              <a:rPr lang="en-GB" dirty="0" smtClean="0"/>
              <a:t>Social </a:t>
            </a:r>
            <a:r>
              <a:rPr lang="en-GB" dirty="0"/>
              <a:t>media for business is a widely expanding opportunity for organisations to embrace social media and apply the social technologies to their business to improve and promote business value. From marketing and sales to product and service innovation, social media for business is changing the way people in business connect and the way organisations compete. </a:t>
            </a:r>
          </a:p>
          <a:p>
            <a:r>
              <a:rPr lang="en-GB" dirty="0"/>
              <a:t>The aim of the unit is to give learners the understanding of what social media is, the scope and impact it has, how it is evolving and the opportunities these platforms provide to businesses when promoting themselves or utilising consumer information. By reviewing business practice the learners will be able to identify how to improve service and customer delivery, raise awareness of business and products/services and improve market intelligence to develop a competitive advantage.</a:t>
            </a:r>
          </a:p>
        </p:txBody>
      </p:sp>
      <p:sp>
        <p:nvSpPr>
          <p:cNvPr id="3" name="Title 2"/>
          <p:cNvSpPr>
            <a:spLocks noGrp="1"/>
          </p:cNvSpPr>
          <p:nvPr>
            <p:ph type="title"/>
          </p:nvPr>
        </p:nvSpPr>
        <p:spPr>
          <a:xfrm>
            <a:off x="230832" y="116632"/>
            <a:ext cx="8733656" cy="720080"/>
          </a:xfrm>
        </p:spPr>
        <p:txBody>
          <a:bodyPr>
            <a:normAutofit/>
          </a:bodyPr>
          <a:lstStyle/>
          <a:p>
            <a:r>
              <a:rPr lang="en-GB" dirty="0" smtClean="0"/>
              <a:t>Scenario</a:t>
            </a:r>
            <a:endParaRPr lang="en-GB" dirty="0"/>
          </a:p>
        </p:txBody>
      </p:sp>
    </p:spTree>
    <p:extLst>
      <p:ext uri="{BB962C8B-B14F-4D97-AF65-F5344CB8AC3E}">
        <p14:creationId xmlns:p14="http://schemas.microsoft.com/office/powerpoint/2010/main" val="118838266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692696"/>
            <a:ext cx="8643998" cy="4392488"/>
          </a:xfrm>
        </p:spPr>
        <p:txBody>
          <a:bodyPr numCol="1">
            <a:noAutofit/>
          </a:bodyPr>
          <a:lstStyle/>
          <a:p>
            <a:pPr marL="273050" indent="-273050"/>
            <a:r>
              <a:rPr lang="en-GB" sz="1600" dirty="0" smtClean="0"/>
              <a:t>Your company is ready now for to have a web presence and a Social Media presence to boost it Social Business contracts. In order to make policies clear to staff they will need to draw up a Social Media Contract for staff to read and understand before allowing Media sites to host business information.</a:t>
            </a:r>
          </a:p>
          <a:p>
            <a:pPr marL="273050" indent="-273050"/>
            <a:r>
              <a:rPr lang="en-GB" sz="1600" dirty="0" smtClean="0"/>
              <a:t>In this Social media Contract they will need to state the effective need and use for all Social Mediums they plan on using and the reasons why the use of Social media and a web presence needs to be done, how this will benefit the company and what social business functions it is likely to address</a:t>
            </a:r>
            <a:r>
              <a:rPr lang="en-GB" sz="1600" dirty="0" smtClean="0"/>
              <a:t>. Use </a:t>
            </a:r>
            <a:r>
              <a:rPr lang="en-GB" sz="1600" dirty="0" smtClean="0">
                <a:hlinkClick r:id="rId2" action="ppaction://hlinkfile"/>
              </a:rPr>
              <a:t>this template</a:t>
            </a:r>
            <a:r>
              <a:rPr lang="en-GB" sz="1600" dirty="0" smtClean="0"/>
              <a:t> to prepare this.</a:t>
            </a:r>
            <a:endParaRPr lang="en-GB" sz="1600" dirty="0" smtClean="0"/>
          </a:p>
          <a:p>
            <a:pPr marL="273050" indent="-273050"/>
            <a:r>
              <a:rPr lang="en-GB" sz="1600" dirty="0" smtClean="0"/>
              <a:t>Effective terms of good and bad practice need to be made clear but this policy also has to meet the criteria set for successes to be achieved. Successes means prospective business advances, therefor the company wants to state openly what they hope to achieve in terms of Customer Care, Online presence, Sales and marketing purposes so new staff can be made aware of the Social media contract they need to abide by.</a:t>
            </a:r>
          </a:p>
          <a:p>
            <a:pPr marL="109728" indent="0">
              <a:buNone/>
            </a:pPr>
            <a:r>
              <a:rPr lang="en-GB" sz="1600" b="1" dirty="0" smtClean="0"/>
              <a:t>Task 7 </a:t>
            </a:r>
            <a:r>
              <a:rPr lang="en-GB" sz="1600" b="1" dirty="0"/>
              <a:t>– </a:t>
            </a:r>
            <a:r>
              <a:rPr lang="en-GB" sz="1600" b="1" dirty="0" smtClean="0"/>
              <a:t>M3.1 </a:t>
            </a:r>
            <a:r>
              <a:rPr lang="en-GB" sz="1600" b="1" dirty="0"/>
              <a:t>– </a:t>
            </a:r>
            <a:r>
              <a:rPr lang="en-GB" sz="1600" dirty="0" smtClean="0"/>
              <a:t>Create a Social Media Guideline Document that outlines the companies Social media plans, it’s hope of successes and how it will deal with Sales and Marketing online.</a:t>
            </a:r>
            <a:endParaRPr lang="en-GB" sz="1600" dirty="0"/>
          </a:p>
          <a:p>
            <a:endParaRPr lang="en-GB" sz="1600" dirty="0"/>
          </a:p>
        </p:txBody>
      </p:sp>
      <p:sp>
        <p:nvSpPr>
          <p:cNvPr id="2" name="Title 1"/>
          <p:cNvSpPr>
            <a:spLocks noGrp="1"/>
          </p:cNvSpPr>
          <p:nvPr>
            <p:ph type="title"/>
          </p:nvPr>
        </p:nvSpPr>
        <p:spPr>
          <a:xfrm>
            <a:off x="251520" y="112952"/>
            <a:ext cx="8640960" cy="651752"/>
          </a:xfrm>
        </p:spPr>
        <p:txBody>
          <a:bodyPr>
            <a:normAutofit/>
          </a:bodyPr>
          <a:lstStyle/>
          <a:p>
            <a:r>
              <a:rPr lang="en-GB" sz="2400" dirty="0" smtClean="0"/>
              <a:t>M3.1 </a:t>
            </a:r>
            <a:r>
              <a:rPr lang="en-GB" sz="2400" dirty="0"/>
              <a:t>- Technological developments </a:t>
            </a:r>
            <a:r>
              <a:rPr lang="en-GB" sz="2400" dirty="0" smtClean="0"/>
              <a:t>– Success Criteria</a:t>
            </a:r>
            <a:endParaRPr lang="en-US" sz="2400" dirty="0"/>
          </a:p>
        </p:txBody>
      </p:sp>
      <p:graphicFrame>
        <p:nvGraphicFramePr>
          <p:cNvPr id="4" name="Table 3"/>
          <p:cNvGraphicFramePr>
            <a:graphicFrameLocks noGrp="1"/>
          </p:cNvGraphicFramePr>
          <p:nvPr>
            <p:extLst>
              <p:ext uri="{D42A27DB-BD31-4B8C-83A1-F6EECF244321}">
                <p14:modId xmlns:p14="http://schemas.microsoft.com/office/powerpoint/2010/main" val="1472232219"/>
              </p:ext>
            </p:extLst>
          </p:nvPr>
        </p:nvGraphicFramePr>
        <p:xfrm>
          <a:off x="251521" y="5081736"/>
          <a:ext cx="8712967" cy="1205488"/>
        </p:xfrm>
        <a:graphic>
          <a:graphicData uri="http://schemas.openxmlformats.org/drawingml/2006/table">
            <a:tbl>
              <a:tblPr firstRow="1" bandRow="1">
                <a:tableStyleId>{5C22544A-7EE6-4342-B048-85BDC9FD1C3A}</a:tableStyleId>
              </a:tblPr>
              <a:tblGrid>
                <a:gridCol w="2088231"/>
                <a:gridCol w="1800200"/>
                <a:gridCol w="2376264"/>
                <a:gridCol w="2448272"/>
              </a:tblGrid>
              <a:tr h="374144">
                <a:tc>
                  <a:txBody>
                    <a:bodyPr/>
                    <a:lstStyle/>
                    <a:p>
                      <a:pPr algn="ctr"/>
                      <a:r>
                        <a:rPr lang="en-GB" sz="1200" b="1" dirty="0" smtClean="0"/>
                        <a:t>Purpose and Aim</a:t>
                      </a:r>
                      <a:endParaRPr lang="en-GB" sz="1200" b="1" dirty="0"/>
                    </a:p>
                  </a:txBody>
                  <a:tcPr/>
                </a:tc>
                <a:tc>
                  <a:txBody>
                    <a:bodyPr/>
                    <a:lstStyle/>
                    <a:p>
                      <a:pPr algn="ctr"/>
                      <a:r>
                        <a:rPr lang="en-GB" sz="1200" b="1" dirty="0" smtClean="0"/>
                        <a:t>Twitter Guidelines</a:t>
                      </a:r>
                      <a:endParaRPr lang="en-GB" sz="1200" b="1" dirty="0"/>
                    </a:p>
                  </a:txBody>
                  <a:tcPr/>
                </a:tc>
                <a:tc>
                  <a:txBody>
                    <a:bodyPr/>
                    <a:lstStyle/>
                    <a:p>
                      <a:pPr algn="ctr"/>
                      <a:r>
                        <a:rPr lang="en-GB" sz="1200" b="1" dirty="0" smtClean="0"/>
                        <a:t>LinkedIn</a:t>
                      </a:r>
                      <a:r>
                        <a:rPr lang="en-GB" sz="1200" b="1" baseline="0" dirty="0" smtClean="0"/>
                        <a:t> Guidelines</a:t>
                      </a:r>
                      <a:endParaRPr lang="en-GB" sz="1200" b="1" dirty="0"/>
                    </a:p>
                  </a:txBody>
                  <a:tcPr/>
                </a:tc>
                <a:tc>
                  <a:txBody>
                    <a:bodyPr/>
                    <a:lstStyle/>
                    <a:p>
                      <a:pPr algn="ctr"/>
                      <a:r>
                        <a:rPr lang="en-GB" sz="1200" b="1" dirty="0" smtClean="0"/>
                        <a:t>Media Sharing Guidelines</a:t>
                      </a:r>
                      <a:endParaRPr lang="en-GB" sz="1200" b="1" dirty="0"/>
                    </a:p>
                  </a:txBody>
                  <a:tcPr/>
                </a:tc>
              </a:tr>
              <a:tr h="374144">
                <a:tc>
                  <a:txBody>
                    <a:bodyPr/>
                    <a:lstStyle/>
                    <a:p>
                      <a:pPr algn="ctr"/>
                      <a:r>
                        <a:rPr lang="en-GB" sz="1200" b="1" dirty="0" smtClean="0"/>
                        <a:t>Facebook Guidelines</a:t>
                      </a:r>
                      <a:endParaRPr lang="en-GB" sz="1200" b="1" dirty="0"/>
                    </a:p>
                  </a:txBody>
                  <a:tcPr/>
                </a:tc>
                <a:tc>
                  <a:txBody>
                    <a:bodyPr/>
                    <a:lstStyle/>
                    <a:p>
                      <a:pPr algn="ctr"/>
                      <a:r>
                        <a:rPr lang="en-GB" sz="1200" b="1" dirty="0" smtClean="0"/>
                        <a:t>Blogs Guidelines</a:t>
                      </a:r>
                      <a:endParaRPr lang="en-GB" sz="1200" b="1" dirty="0"/>
                    </a:p>
                  </a:txBody>
                  <a:tcPr/>
                </a:tc>
                <a:tc>
                  <a:txBody>
                    <a:bodyPr/>
                    <a:lstStyle/>
                    <a:p>
                      <a:pPr algn="ctr"/>
                      <a:r>
                        <a:rPr lang="en-GB" sz="1200" b="1" dirty="0" smtClean="0"/>
                        <a:t>Wiki Guidelines</a:t>
                      </a:r>
                      <a:endParaRPr lang="en-GB" sz="1200" b="1" dirty="0"/>
                    </a:p>
                  </a:txBody>
                  <a:tcPr/>
                </a:tc>
                <a:tc>
                  <a:txBody>
                    <a:bodyPr/>
                    <a:lstStyle/>
                    <a:p>
                      <a:pPr algn="ctr"/>
                      <a:r>
                        <a:rPr lang="en-GB" sz="1200" b="1" dirty="0" smtClean="0"/>
                        <a:t>Business Functions Guidelines</a:t>
                      </a:r>
                      <a:endParaRPr lang="en-GB" sz="1200" b="1" dirty="0"/>
                    </a:p>
                  </a:txBody>
                  <a:tcPr/>
                </a:tc>
              </a:tr>
              <a:tr h="374144">
                <a:tc>
                  <a:txBody>
                    <a:bodyPr/>
                    <a:lstStyle/>
                    <a:p>
                      <a:pPr algn="ctr"/>
                      <a:r>
                        <a:rPr lang="en-GB" sz="1200" b="1" dirty="0" smtClean="0"/>
                        <a:t>Marketing Guidelines</a:t>
                      </a:r>
                      <a:endParaRPr lang="en-GB" sz="1200"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1" dirty="0" smtClean="0"/>
                        <a:t>Sales Guidelines</a:t>
                      </a:r>
                    </a:p>
                    <a:p>
                      <a:pPr marL="0" marR="0" indent="0" algn="ctr" defTabSz="914400" rtl="0" eaLnBrk="1" fontAlgn="auto" latinLnBrk="0" hangingPunct="1">
                        <a:lnSpc>
                          <a:spcPct val="100000"/>
                        </a:lnSpc>
                        <a:spcBef>
                          <a:spcPts val="0"/>
                        </a:spcBef>
                        <a:spcAft>
                          <a:spcPts val="0"/>
                        </a:spcAft>
                        <a:buClrTx/>
                        <a:buSzTx/>
                        <a:buFontTx/>
                        <a:buNone/>
                        <a:tabLst/>
                        <a:defRPr/>
                      </a:pPr>
                      <a:endParaRPr lang="en-GB" sz="1200" b="1"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1" dirty="0" smtClean="0"/>
                        <a:t>Customer Service Guidelines</a:t>
                      </a:r>
                    </a:p>
                    <a:p>
                      <a:pPr algn="ctr"/>
                      <a:endParaRPr lang="en-GB" sz="1200"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1" dirty="0" smtClean="0"/>
                        <a:t>Product Innovation Guidelines</a:t>
                      </a:r>
                    </a:p>
                    <a:p>
                      <a:pPr algn="ctr"/>
                      <a:endParaRPr lang="en-GB" sz="1200" b="1" dirty="0"/>
                    </a:p>
                  </a:txBody>
                  <a:tcPr/>
                </a:tc>
              </a:tr>
            </a:tbl>
          </a:graphicData>
        </a:graphic>
      </p:graphicFrame>
    </p:spTree>
    <p:extLst>
      <p:ext uri="{BB962C8B-B14F-4D97-AF65-F5344CB8AC3E}">
        <p14:creationId xmlns:p14="http://schemas.microsoft.com/office/powerpoint/2010/main" val="3313340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764704"/>
            <a:ext cx="8643998" cy="5256584"/>
          </a:xfrm>
        </p:spPr>
        <p:txBody>
          <a:bodyPr numCol="1">
            <a:noAutofit/>
          </a:bodyPr>
          <a:lstStyle/>
          <a:p>
            <a:pPr marL="177800" indent="-177800"/>
            <a:r>
              <a:rPr lang="en-GB" sz="1350" dirty="0" smtClean="0"/>
              <a:t>Further to this proposal the company would like you to plan the proposal to take into account the timeframe of putting their Social Business Plan into place, starting from the moment the Website goes live to the moment the company takes into account feedback from the customers on whether the Social media presence is effective. This timeline should be produced as a Gantt chart showing times beginning and times ending for set up and construction. The following stages should be considered:</a:t>
            </a:r>
          </a:p>
          <a:p>
            <a:pPr lvl="1"/>
            <a:r>
              <a:rPr lang="en-GB" sz="1350" dirty="0" smtClean="0"/>
              <a:t>Website site going live.</a:t>
            </a:r>
          </a:p>
          <a:p>
            <a:pPr lvl="1"/>
            <a:r>
              <a:rPr lang="en-GB" sz="1350" dirty="0" smtClean="0"/>
              <a:t>Creating Social Media Documentation</a:t>
            </a:r>
          </a:p>
          <a:p>
            <a:pPr lvl="1"/>
            <a:r>
              <a:rPr lang="en-GB" sz="1350" dirty="0" smtClean="0"/>
              <a:t>Setting up a LinkedIn Account</a:t>
            </a:r>
          </a:p>
          <a:p>
            <a:pPr lvl="1"/>
            <a:r>
              <a:rPr lang="en-GB" sz="1350" dirty="0"/>
              <a:t>Setting up a </a:t>
            </a:r>
            <a:r>
              <a:rPr lang="en-GB" sz="1350" dirty="0" smtClean="0"/>
              <a:t>Facebook Account</a:t>
            </a:r>
          </a:p>
          <a:p>
            <a:pPr lvl="1"/>
            <a:r>
              <a:rPr lang="en-GB" sz="1350" dirty="0"/>
              <a:t>Setting up a </a:t>
            </a:r>
            <a:r>
              <a:rPr lang="en-GB" sz="1350" dirty="0" smtClean="0"/>
              <a:t>Wiki Internal Account</a:t>
            </a:r>
          </a:p>
          <a:p>
            <a:pPr lvl="1"/>
            <a:r>
              <a:rPr lang="en-GB" sz="1350" dirty="0"/>
              <a:t>Setting up a </a:t>
            </a:r>
            <a:r>
              <a:rPr lang="en-GB" sz="1350" dirty="0" smtClean="0"/>
              <a:t>Blog Account</a:t>
            </a:r>
          </a:p>
          <a:p>
            <a:pPr lvl="1"/>
            <a:r>
              <a:rPr lang="en-GB" sz="1350" dirty="0"/>
              <a:t>Setting up a </a:t>
            </a:r>
            <a:r>
              <a:rPr lang="en-GB" sz="1350" dirty="0" smtClean="0"/>
              <a:t>Twitter Account</a:t>
            </a:r>
          </a:p>
          <a:p>
            <a:pPr lvl="1"/>
            <a:r>
              <a:rPr lang="en-GB" sz="1350" dirty="0"/>
              <a:t>Setting up a </a:t>
            </a:r>
            <a:r>
              <a:rPr lang="en-GB" sz="1350" dirty="0" smtClean="0"/>
              <a:t>YouTube </a:t>
            </a:r>
            <a:r>
              <a:rPr lang="en-GB" sz="1350" dirty="0"/>
              <a:t>Account</a:t>
            </a:r>
            <a:endParaRPr lang="en-GB" sz="1350" dirty="0" smtClean="0"/>
          </a:p>
          <a:p>
            <a:pPr lvl="1"/>
            <a:r>
              <a:rPr lang="en-GB" sz="1350" dirty="0"/>
              <a:t>Setting up a </a:t>
            </a:r>
            <a:r>
              <a:rPr lang="en-GB" sz="1350" dirty="0" smtClean="0"/>
              <a:t>Image Sharing </a:t>
            </a:r>
            <a:r>
              <a:rPr lang="en-GB" sz="1350" dirty="0"/>
              <a:t>Account</a:t>
            </a:r>
          </a:p>
          <a:p>
            <a:pPr lvl="1"/>
            <a:r>
              <a:rPr lang="en-GB" sz="1350" dirty="0" smtClean="0"/>
              <a:t>Getting feedback from customers from each of the above.</a:t>
            </a:r>
          </a:p>
          <a:p>
            <a:pPr lvl="1"/>
            <a:r>
              <a:rPr lang="en-GB" sz="1350" dirty="0" smtClean="0"/>
              <a:t>Producing e-marketing materials</a:t>
            </a:r>
          </a:p>
          <a:p>
            <a:pPr lvl="1"/>
            <a:r>
              <a:rPr lang="en-GB" sz="1350" dirty="0" smtClean="0"/>
              <a:t>Adapting web presence</a:t>
            </a:r>
          </a:p>
          <a:p>
            <a:pPr lvl="1"/>
            <a:r>
              <a:rPr lang="en-GB" sz="1350" dirty="0" smtClean="0"/>
              <a:t>Adapting Data management and data analytics</a:t>
            </a:r>
          </a:p>
          <a:p>
            <a:pPr lvl="1"/>
            <a:r>
              <a:rPr lang="en-GB" sz="1350" dirty="0" smtClean="0"/>
              <a:t>Setting an e-commerce presence</a:t>
            </a:r>
          </a:p>
          <a:p>
            <a:pPr marL="177800" indent="-163513"/>
            <a:r>
              <a:rPr lang="en-GB" sz="1350" dirty="0" smtClean="0"/>
              <a:t>Milestones </a:t>
            </a:r>
            <a:r>
              <a:rPr lang="en-GB" sz="1350" dirty="0"/>
              <a:t>and supporting documentation over </a:t>
            </a:r>
            <a:r>
              <a:rPr lang="en-GB" sz="1350" b="1" dirty="0"/>
              <a:t>short, medium </a:t>
            </a:r>
            <a:r>
              <a:rPr lang="en-GB" sz="1350" dirty="0"/>
              <a:t>and</a:t>
            </a:r>
            <a:r>
              <a:rPr lang="en-GB" sz="1350" b="1" dirty="0"/>
              <a:t> long </a:t>
            </a:r>
            <a:r>
              <a:rPr lang="en-GB" sz="1350" b="1" dirty="0" smtClean="0"/>
              <a:t>term </a:t>
            </a:r>
            <a:r>
              <a:rPr lang="en-GB" sz="1350" dirty="0" smtClean="0"/>
              <a:t>will also have to be set on the timeline.</a:t>
            </a:r>
          </a:p>
          <a:p>
            <a:pPr marL="109728" indent="0">
              <a:buNone/>
            </a:pPr>
            <a:r>
              <a:rPr lang="en-GB" sz="1350" b="1" dirty="0"/>
              <a:t>Task 8</a:t>
            </a:r>
            <a:r>
              <a:rPr lang="en-GB" sz="1350" b="1" dirty="0" smtClean="0"/>
              <a:t> </a:t>
            </a:r>
            <a:r>
              <a:rPr lang="en-GB" sz="1350" b="1" dirty="0"/>
              <a:t>– </a:t>
            </a:r>
            <a:r>
              <a:rPr lang="en-GB" sz="1350" b="1" dirty="0" smtClean="0"/>
              <a:t>D3.1 </a:t>
            </a:r>
            <a:r>
              <a:rPr lang="en-GB" sz="1350" b="1" dirty="0"/>
              <a:t>– </a:t>
            </a:r>
            <a:r>
              <a:rPr lang="en-GB" sz="1350" dirty="0"/>
              <a:t>Create a Social Media Guideline Document that outlines the </a:t>
            </a:r>
            <a:r>
              <a:rPr lang="en-GB" sz="1350" dirty="0" smtClean="0"/>
              <a:t>Timeline and Milestone </a:t>
            </a:r>
            <a:r>
              <a:rPr lang="en-GB" sz="1350" dirty="0"/>
              <a:t>Social media </a:t>
            </a:r>
            <a:r>
              <a:rPr lang="en-GB" sz="1350" dirty="0" smtClean="0"/>
              <a:t>plans that takes into consideration all the development stages.</a:t>
            </a:r>
            <a:endParaRPr lang="en-GB" sz="1350" dirty="0"/>
          </a:p>
        </p:txBody>
      </p:sp>
      <p:sp>
        <p:nvSpPr>
          <p:cNvPr id="2" name="Title 1"/>
          <p:cNvSpPr>
            <a:spLocks noGrp="1"/>
          </p:cNvSpPr>
          <p:nvPr>
            <p:ph type="title"/>
          </p:nvPr>
        </p:nvSpPr>
        <p:spPr>
          <a:xfrm>
            <a:off x="251520" y="112952"/>
            <a:ext cx="8640960" cy="651752"/>
          </a:xfrm>
        </p:spPr>
        <p:txBody>
          <a:bodyPr>
            <a:normAutofit/>
          </a:bodyPr>
          <a:lstStyle/>
          <a:p>
            <a:r>
              <a:rPr lang="en-GB" sz="2400" dirty="0"/>
              <a:t>D</a:t>
            </a:r>
            <a:r>
              <a:rPr lang="en-GB" sz="2400" dirty="0" smtClean="0"/>
              <a:t>3.1 </a:t>
            </a:r>
            <a:r>
              <a:rPr lang="en-GB" sz="2400" dirty="0"/>
              <a:t>- Technological developments </a:t>
            </a:r>
            <a:r>
              <a:rPr lang="en-GB" sz="2400" dirty="0" smtClean="0"/>
              <a:t>– Milestones</a:t>
            </a:r>
            <a:endParaRPr lang="en-US" sz="2400" dirty="0"/>
          </a:p>
        </p:txBody>
      </p:sp>
    </p:spTree>
    <p:extLst>
      <p:ext uri="{BB962C8B-B14F-4D97-AF65-F5344CB8AC3E}">
        <p14:creationId xmlns:p14="http://schemas.microsoft.com/office/powerpoint/2010/main" val="16270122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764704"/>
            <a:ext cx="8643998" cy="5544616"/>
          </a:xfrm>
        </p:spPr>
        <p:txBody>
          <a:bodyPr numCol="1">
            <a:noAutofit/>
          </a:bodyPr>
          <a:lstStyle/>
          <a:p>
            <a:pPr marL="273050" indent="-258763"/>
            <a:r>
              <a:rPr lang="en-GB" sz="1420" dirty="0" smtClean="0"/>
              <a:t>Further to the production of the Social Media Contract the company would like you to plan the proposal to take into account  the following Success Criterion and the benefits that come with them:</a:t>
            </a:r>
          </a:p>
          <a:p>
            <a:pPr marL="531813" indent="-258763"/>
            <a:r>
              <a:rPr lang="en-GB" sz="1420" dirty="0" smtClean="0"/>
              <a:t>Improved </a:t>
            </a:r>
            <a:r>
              <a:rPr lang="en-GB" sz="1420" dirty="0"/>
              <a:t>perception of product service </a:t>
            </a:r>
          </a:p>
          <a:p>
            <a:pPr marL="531813" indent="-258763"/>
            <a:r>
              <a:rPr lang="en-GB" sz="1420" dirty="0"/>
              <a:t>Improved awareness of business </a:t>
            </a:r>
          </a:p>
          <a:p>
            <a:pPr marL="531813" indent="-258763"/>
            <a:r>
              <a:rPr lang="en-GB" sz="1420" dirty="0"/>
              <a:t>Increased sales </a:t>
            </a:r>
          </a:p>
          <a:p>
            <a:pPr marL="531813" indent="-258763"/>
            <a:r>
              <a:rPr lang="en-GB" sz="1420" dirty="0"/>
              <a:t>Broader customer base </a:t>
            </a:r>
          </a:p>
          <a:p>
            <a:pPr marL="531813" indent="-258763"/>
            <a:r>
              <a:rPr lang="en-GB" sz="1420" dirty="0"/>
              <a:t>Improved customer </a:t>
            </a:r>
            <a:r>
              <a:rPr lang="en-GB" sz="1420" dirty="0" smtClean="0"/>
              <a:t>data/response</a:t>
            </a:r>
          </a:p>
          <a:p>
            <a:pPr marL="531813" indent="-258763"/>
            <a:r>
              <a:rPr lang="en-GB" sz="1420" dirty="0" smtClean="0"/>
              <a:t>Improved </a:t>
            </a:r>
            <a:r>
              <a:rPr lang="en-GB" sz="1420" dirty="0"/>
              <a:t>communications </a:t>
            </a:r>
          </a:p>
          <a:p>
            <a:pPr marL="531813" indent="-258763"/>
            <a:r>
              <a:rPr lang="en-GB" sz="1420" dirty="0"/>
              <a:t>Increased trust </a:t>
            </a:r>
          </a:p>
          <a:p>
            <a:pPr marL="531813" indent="-258763"/>
            <a:r>
              <a:rPr lang="en-GB" sz="1420" dirty="0"/>
              <a:t>Improved targeting for marketing </a:t>
            </a:r>
          </a:p>
          <a:p>
            <a:pPr marL="531813" indent="-258763"/>
            <a:r>
              <a:rPr lang="en-GB" sz="1420" dirty="0"/>
              <a:t>Return on investment</a:t>
            </a:r>
          </a:p>
          <a:p>
            <a:pPr marL="269875" indent="-255588"/>
            <a:r>
              <a:rPr lang="en-GB" sz="1420" dirty="0" smtClean="0"/>
              <a:t>With each of these the company would like to know how the success criterion is likely to be measured and the timescales involved in each of these. Each will have a different measuring tool, some may be made through the measurement of increased sales, some through a change in ethos and awareness via the blogs and comparison sites, and some may be through company accounts when the Net and Gross company values are measures at the end of the tax year. Everything needs to be measured for a company to succeed, every aspect of business needs to be transparent in order to see what is working, what isn’t and what part of the policy needs to be adapted.</a:t>
            </a:r>
          </a:p>
          <a:p>
            <a:pPr marL="14287" indent="0">
              <a:buNone/>
            </a:pPr>
            <a:r>
              <a:rPr lang="en-GB" sz="1420" b="1" dirty="0"/>
              <a:t>Task </a:t>
            </a:r>
            <a:r>
              <a:rPr lang="en-GB" sz="1420" b="1" dirty="0" smtClean="0"/>
              <a:t>9 </a:t>
            </a:r>
            <a:r>
              <a:rPr lang="en-GB" sz="1420" b="1" dirty="0"/>
              <a:t>– </a:t>
            </a:r>
            <a:r>
              <a:rPr lang="en-GB" sz="1420" b="1" dirty="0" smtClean="0"/>
              <a:t>D3.2 </a:t>
            </a:r>
            <a:r>
              <a:rPr lang="en-GB" sz="1420" b="1" dirty="0"/>
              <a:t>– </a:t>
            </a:r>
            <a:r>
              <a:rPr lang="en-GB" sz="1420" dirty="0"/>
              <a:t>Create a Social Media Guideline Document that outlines the </a:t>
            </a:r>
            <a:r>
              <a:rPr lang="en-GB" sz="1420" dirty="0" smtClean="0"/>
              <a:t>Success Criterion and Benefits that come with them.</a:t>
            </a:r>
            <a:endParaRPr lang="en-GB" sz="1420" dirty="0"/>
          </a:p>
        </p:txBody>
      </p:sp>
      <p:sp>
        <p:nvSpPr>
          <p:cNvPr id="2" name="Title 1"/>
          <p:cNvSpPr>
            <a:spLocks noGrp="1"/>
          </p:cNvSpPr>
          <p:nvPr>
            <p:ph type="title"/>
          </p:nvPr>
        </p:nvSpPr>
        <p:spPr>
          <a:xfrm>
            <a:off x="251520" y="112952"/>
            <a:ext cx="8640960" cy="651752"/>
          </a:xfrm>
        </p:spPr>
        <p:txBody>
          <a:bodyPr>
            <a:normAutofit/>
          </a:bodyPr>
          <a:lstStyle/>
          <a:p>
            <a:r>
              <a:rPr lang="en-GB" sz="2400" dirty="0" smtClean="0"/>
              <a:t>D3.2 </a:t>
            </a:r>
            <a:r>
              <a:rPr lang="en-GB" sz="2400" dirty="0"/>
              <a:t>- Technological developments </a:t>
            </a:r>
            <a:r>
              <a:rPr lang="en-GB" sz="2400" dirty="0" smtClean="0"/>
              <a:t>– Success Criteria</a:t>
            </a:r>
            <a:endParaRPr lang="en-US" sz="2400" dirty="0"/>
          </a:p>
        </p:txBody>
      </p:sp>
    </p:spTree>
    <p:extLst>
      <p:ext uri="{BB962C8B-B14F-4D97-AF65-F5344CB8AC3E}">
        <p14:creationId xmlns:p14="http://schemas.microsoft.com/office/powerpoint/2010/main" val="346207745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616625"/>
          </a:xfrm>
        </p:spPr>
        <p:txBody>
          <a:bodyPr>
            <a:noAutofit/>
          </a:bodyPr>
          <a:lstStyle/>
          <a:p>
            <a:pPr marL="14287" indent="0">
              <a:buNone/>
            </a:pPr>
            <a:r>
              <a:rPr lang="en-GB" sz="1500" b="1" dirty="0"/>
              <a:t>Task 1 – P3.1 – </a:t>
            </a:r>
            <a:r>
              <a:rPr lang="en-GB" sz="1500" dirty="0"/>
              <a:t>Describe the potential Market benefits to a company without a presence, and state how each would improve business functions.</a:t>
            </a:r>
          </a:p>
          <a:p>
            <a:pPr marL="14287" indent="0">
              <a:buNone/>
            </a:pPr>
            <a:r>
              <a:rPr lang="en-GB" sz="1500" b="1" dirty="0" smtClean="0"/>
              <a:t>Task </a:t>
            </a:r>
            <a:r>
              <a:rPr lang="en-GB" sz="1500" b="1" dirty="0"/>
              <a:t>2 – P3.2 – </a:t>
            </a:r>
            <a:r>
              <a:rPr lang="en-GB" sz="1500" dirty="0"/>
              <a:t>Describe the potential Functional Staffing benefits to a company without a presence, and state how each would improve business effectiveness.</a:t>
            </a:r>
          </a:p>
          <a:p>
            <a:pPr marL="14287" indent="0">
              <a:buNone/>
            </a:pPr>
            <a:r>
              <a:rPr lang="en-GB" sz="1500" b="1" dirty="0" smtClean="0"/>
              <a:t>Task </a:t>
            </a:r>
            <a:r>
              <a:rPr lang="en-GB" sz="1500" b="1" dirty="0"/>
              <a:t>3 – P3.3 – </a:t>
            </a:r>
            <a:r>
              <a:rPr lang="en-GB" sz="1500" dirty="0"/>
              <a:t>Describe the potential Marketing benefits to a company without a presence, and state how Social Media Marketing Tools would improve business visibility and awareness.</a:t>
            </a:r>
          </a:p>
          <a:p>
            <a:pPr marL="14287" indent="0">
              <a:buNone/>
            </a:pPr>
            <a:r>
              <a:rPr lang="en-GB" sz="1500" b="1" dirty="0" smtClean="0"/>
              <a:t>Task </a:t>
            </a:r>
            <a:r>
              <a:rPr lang="en-GB" sz="1500" b="1" dirty="0"/>
              <a:t>4 – P3.4 – </a:t>
            </a:r>
            <a:r>
              <a:rPr lang="en-GB" sz="1500" dirty="0"/>
              <a:t>Describe the potential Sales benefits to a company without a presence, and state how Social Media Sales tools would improve business relations with customers.</a:t>
            </a:r>
          </a:p>
          <a:p>
            <a:pPr marL="14287" indent="0">
              <a:buNone/>
            </a:pPr>
            <a:r>
              <a:rPr lang="en-GB" sz="1500" b="1" dirty="0" smtClean="0"/>
              <a:t>Task </a:t>
            </a:r>
            <a:r>
              <a:rPr lang="en-GB" sz="1500" b="1" dirty="0"/>
              <a:t>5 – P3.5 – </a:t>
            </a:r>
            <a:r>
              <a:rPr lang="en-GB" sz="1500" dirty="0"/>
              <a:t>Describe the potential Customer Service benefits to a company without a current presence, and state how Social Media Service tools would improve business relations with customers.</a:t>
            </a:r>
          </a:p>
          <a:p>
            <a:pPr marL="14287" indent="0">
              <a:buNone/>
            </a:pPr>
            <a:r>
              <a:rPr lang="en-GB" sz="1500" b="1" dirty="0" smtClean="0"/>
              <a:t>Task </a:t>
            </a:r>
            <a:r>
              <a:rPr lang="en-GB" sz="1500" b="1" dirty="0"/>
              <a:t>6 – P3.6 – </a:t>
            </a:r>
            <a:r>
              <a:rPr lang="en-GB" sz="1500" dirty="0"/>
              <a:t>Describe the potential Product Innovation benefits to a company without a current presence, and state how Social Media Service sharing would improve business relations with customers.</a:t>
            </a:r>
          </a:p>
          <a:p>
            <a:pPr marL="14287" indent="0">
              <a:buNone/>
            </a:pPr>
            <a:r>
              <a:rPr lang="en-GB" sz="1500" b="1" dirty="0" smtClean="0"/>
              <a:t>Task </a:t>
            </a:r>
            <a:r>
              <a:rPr lang="en-GB" sz="1500" b="1" dirty="0"/>
              <a:t>7 – M3.1 – </a:t>
            </a:r>
            <a:r>
              <a:rPr lang="en-GB" sz="1500" dirty="0"/>
              <a:t>Create a Social Media Guideline Document that outlines the companies Social media plans, </a:t>
            </a:r>
            <a:r>
              <a:rPr lang="en-GB" sz="1500" dirty="0" smtClean="0"/>
              <a:t>its </a:t>
            </a:r>
            <a:r>
              <a:rPr lang="en-GB" sz="1500" dirty="0"/>
              <a:t>hope of successes and how it will deal with Sales and Marketing online.</a:t>
            </a:r>
          </a:p>
          <a:p>
            <a:pPr marL="14287" indent="0">
              <a:buNone/>
            </a:pPr>
            <a:r>
              <a:rPr lang="en-GB" sz="1500" b="1" dirty="0" smtClean="0"/>
              <a:t>Task </a:t>
            </a:r>
            <a:r>
              <a:rPr lang="en-GB" sz="1500" b="1" dirty="0"/>
              <a:t>8 – D3.1 – </a:t>
            </a:r>
            <a:r>
              <a:rPr lang="en-GB" sz="1500" dirty="0"/>
              <a:t>Create a Social Media Guideline Document that outlines the Timeline and Milestone Social media plans that takes into consideration all the development stages</a:t>
            </a:r>
            <a:r>
              <a:rPr lang="en-GB" sz="1500" dirty="0" smtClean="0"/>
              <a:t>.</a:t>
            </a:r>
            <a:endParaRPr lang="en-GB" sz="1500" b="1" dirty="0" smtClean="0"/>
          </a:p>
          <a:p>
            <a:pPr marL="14287" indent="0">
              <a:buNone/>
            </a:pPr>
            <a:r>
              <a:rPr lang="en-GB" sz="1500" b="1" dirty="0" smtClean="0"/>
              <a:t>Task </a:t>
            </a:r>
            <a:r>
              <a:rPr lang="en-GB" sz="1500" b="1" dirty="0"/>
              <a:t>9 – D3.2 – </a:t>
            </a:r>
            <a:r>
              <a:rPr lang="en-GB" sz="1500" dirty="0"/>
              <a:t>Create a Social Media Guideline Document that outlines the Success Criterion and Benefits that come with them.</a:t>
            </a:r>
          </a:p>
        </p:txBody>
      </p:sp>
      <p:sp>
        <p:nvSpPr>
          <p:cNvPr id="3" name="Title 2"/>
          <p:cNvSpPr>
            <a:spLocks noGrp="1"/>
          </p:cNvSpPr>
          <p:nvPr>
            <p:ph type="title"/>
          </p:nvPr>
        </p:nvSpPr>
        <p:spPr>
          <a:xfrm>
            <a:off x="230832" y="116632"/>
            <a:ext cx="8733656" cy="720080"/>
          </a:xfrm>
        </p:spPr>
        <p:txBody>
          <a:bodyPr>
            <a:normAutofit/>
          </a:bodyPr>
          <a:lstStyle/>
          <a:p>
            <a:r>
              <a:rPr lang="en-GB" sz="3200" dirty="0" smtClean="0"/>
              <a:t>P3, M3 and D3 – Assessment Criteria</a:t>
            </a:r>
            <a:endParaRPr lang="en-GB" sz="3200" dirty="0"/>
          </a:p>
        </p:txBody>
      </p:sp>
    </p:spTree>
    <p:extLst>
      <p:ext uri="{BB962C8B-B14F-4D97-AF65-F5344CB8AC3E}">
        <p14:creationId xmlns:p14="http://schemas.microsoft.com/office/powerpoint/2010/main" val="18064105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958342417"/>
              </p:ext>
            </p:extLst>
          </p:nvPr>
        </p:nvGraphicFramePr>
        <p:xfrm>
          <a:off x="395536" y="908720"/>
          <a:ext cx="8496943" cy="5090160"/>
        </p:xfrm>
        <a:graphic>
          <a:graphicData uri="http://schemas.openxmlformats.org/drawingml/2006/table">
            <a:tbl>
              <a:tblPr firstRow="1" bandRow="1">
                <a:tableStyleId>{5C22544A-7EE6-4342-B048-85BDC9FD1C3A}</a:tableStyleId>
              </a:tblPr>
              <a:tblGrid>
                <a:gridCol w="229642"/>
                <a:gridCol w="1642566"/>
                <a:gridCol w="504056"/>
                <a:gridCol w="1656184"/>
                <a:gridCol w="504056"/>
                <a:gridCol w="1800200"/>
                <a:gridCol w="432048"/>
                <a:gridCol w="1728191"/>
              </a:tblGrid>
              <a:tr h="1149825">
                <a:tc gridSpan="2">
                  <a:txBody>
                    <a:bodyPr/>
                    <a:lstStyle/>
                    <a:p>
                      <a:r>
                        <a:rPr kumimoji="0" lang="en-GB" sz="1200" b="1" i="0" u="none" strike="noStrike" kern="1200" baseline="0" dirty="0" smtClean="0">
                          <a:solidFill>
                            <a:schemeClr val="lt1"/>
                          </a:solidFill>
                          <a:latin typeface="+mn-lt"/>
                          <a:ea typeface="+mn-ea"/>
                          <a:cs typeface="+mn-cs"/>
                        </a:rPr>
                        <a:t>Learning Outcome (LO) </a:t>
                      </a:r>
                      <a:endParaRPr kumimoji="0" lang="en-GB" sz="1200" b="0" i="0" u="none" strike="noStrike" kern="1200" baseline="0" dirty="0" smtClean="0">
                        <a:solidFill>
                          <a:schemeClr val="lt1"/>
                        </a:solidFill>
                        <a:latin typeface="+mn-lt"/>
                        <a:ea typeface="+mn-ea"/>
                        <a:cs typeface="+mn-cs"/>
                      </a:endParaRPr>
                    </a:p>
                    <a:p>
                      <a:r>
                        <a:rPr kumimoji="0" lang="en-GB" sz="1200" b="0" i="0" u="none" strike="noStrike" kern="1200" baseline="0" dirty="0" smtClean="0">
                          <a:solidFill>
                            <a:schemeClr val="lt1"/>
                          </a:solidFill>
                          <a:latin typeface="+mn-lt"/>
                          <a:ea typeface="+mn-ea"/>
                          <a:cs typeface="+mn-cs"/>
                        </a:rPr>
                        <a:t>The learner will:</a:t>
                      </a:r>
                    </a:p>
                  </a:txBody>
                  <a:tcPr/>
                </a:tc>
                <a:tc hMerge="1">
                  <a:txBody>
                    <a:bodyPr/>
                    <a:lstStyle/>
                    <a:p>
                      <a:endParaRPr lang="en-GB"/>
                    </a:p>
                  </a:txBody>
                  <a:tcPr/>
                </a:tc>
                <a:tc gridSpan="2">
                  <a:txBody>
                    <a:bodyPr/>
                    <a:lstStyle/>
                    <a:p>
                      <a:r>
                        <a:rPr kumimoji="0" lang="en-GB" sz="1200" b="1" i="0" u="none" strike="noStrike" kern="1200" baseline="0" dirty="0" smtClean="0">
                          <a:solidFill>
                            <a:schemeClr val="lt1"/>
                          </a:solidFill>
                          <a:latin typeface="+mn-lt"/>
                          <a:ea typeface="+mn-ea"/>
                          <a:cs typeface="+mn-cs"/>
                        </a:rPr>
                        <a:t>Pass </a:t>
                      </a:r>
                      <a:endParaRPr kumimoji="0" lang="en-GB" sz="1200" b="0" i="0" u="none" strike="noStrike" kern="1200" baseline="0" dirty="0" smtClean="0">
                        <a:solidFill>
                          <a:schemeClr val="lt1"/>
                        </a:solidFill>
                        <a:latin typeface="+mn-lt"/>
                        <a:ea typeface="+mn-ea"/>
                        <a:cs typeface="+mn-cs"/>
                      </a:endParaRPr>
                    </a:p>
                    <a:p>
                      <a:r>
                        <a:rPr kumimoji="0" lang="en-GB" sz="1200" b="0" i="0" u="none" strike="noStrike" kern="1200" baseline="0" dirty="0" smtClean="0">
                          <a:solidFill>
                            <a:schemeClr val="lt1"/>
                          </a:solidFill>
                          <a:latin typeface="+mn-lt"/>
                          <a:ea typeface="+mn-ea"/>
                          <a:cs typeface="+mn-cs"/>
                        </a:rPr>
                        <a:t>The assessment criteria are the pass requirements for this unit. </a:t>
                      </a:r>
                    </a:p>
                    <a:p>
                      <a:r>
                        <a:rPr kumimoji="0" lang="en-GB" sz="1200" b="0" i="0" u="none" strike="noStrike" kern="1200" baseline="0" dirty="0" smtClean="0">
                          <a:solidFill>
                            <a:schemeClr val="lt1"/>
                          </a:solidFill>
                          <a:latin typeface="+mn-lt"/>
                          <a:ea typeface="+mn-ea"/>
                          <a:cs typeface="+mn-cs"/>
                        </a:rPr>
                        <a:t>The learner can: </a:t>
                      </a:r>
                    </a:p>
                  </a:txBody>
                  <a:tcPr/>
                </a:tc>
                <a:tc hMerge="1">
                  <a:txBody>
                    <a:bodyPr/>
                    <a:lstStyle/>
                    <a:p>
                      <a:endParaRPr lang="en-GB"/>
                    </a:p>
                  </a:txBody>
                  <a:tcPr/>
                </a:tc>
                <a:tc gridSpan="2">
                  <a:txBody>
                    <a:bodyPr/>
                    <a:lstStyle/>
                    <a:p>
                      <a:r>
                        <a:rPr kumimoji="0" lang="en-GB" sz="1200" b="1" i="0" u="none" strike="noStrike" kern="1200" baseline="0" dirty="0" smtClean="0">
                          <a:solidFill>
                            <a:schemeClr val="lt1"/>
                          </a:solidFill>
                          <a:latin typeface="+mn-lt"/>
                          <a:ea typeface="+mn-ea"/>
                          <a:cs typeface="+mn-cs"/>
                        </a:rPr>
                        <a:t>Merit </a:t>
                      </a:r>
                      <a:endParaRPr kumimoji="0" lang="en-GB" sz="1200" b="0" i="0" u="none" strike="noStrike" kern="1200" baseline="0" dirty="0" smtClean="0">
                        <a:solidFill>
                          <a:schemeClr val="lt1"/>
                        </a:solidFill>
                        <a:latin typeface="+mn-lt"/>
                        <a:ea typeface="+mn-ea"/>
                        <a:cs typeface="+mn-cs"/>
                      </a:endParaRPr>
                    </a:p>
                    <a:p>
                      <a:r>
                        <a:rPr kumimoji="0" lang="en-GB" sz="1200" b="0" i="0" u="none" strike="noStrike" kern="1200" baseline="0" dirty="0" smtClean="0">
                          <a:solidFill>
                            <a:schemeClr val="lt1"/>
                          </a:solidFill>
                          <a:latin typeface="+mn-lt"/>
                          <a:ea typeface="+mn-ea"/>
                          <a:cs typeface="+mn-cs"/>
                        </a:rPr>
                        <a:t>For merit the evidence must show that, in addition to the pass criteria, the learner is able to: </a:t>
                      </a:r>
                    </a:p>
                  </a:txBody>
                  <a:tcPr/>
                </a:tc>
                <a:tc hMerge="1">
                  <a:txBody>
                    <a:bodyPr/>
                    <a:lstStyle/>
                    <a:p>
                      <a:endParaRPr lang="en-GB"/>
                    </a:p>
                  </a:txBody>
                  <a:tcPr/>
                </a:tc>
                <a:tc gridSpan="2">
                  <a:txBody>
                    <a:bodyPr/>
                    <a:lstStyle/>
                    <a:p>
                      <a:r>
                        <a:rPr kumimoji="0" lang="en-GB" sz="1200" b="1" i="0" u="none" strike="noStrike" kern="1200" baseline="0" dirty="0" smtClean="0">
                          <a:solidFill>
                            <a:schemeClr val="lt1"/>
                          </a:solidFill>
                          <a:latin typeface="+mn-lt"/>
                          <a:ea typeface="+mn-ea"/>
                          <a:cs typeface="+mn-cs"/>
                        </a:rPr>
                        <a:t>Distinction </a:t>
                      </a:r>
                      <a:endParaRPr kumimoji="0" lang="en-GB" sz="1200" b="0" i="0" u="none" strike="noStrike" kern="1200" baseline="0" dirty="0" smtClean="0">
                        <a:solidFill>
                          <a:schemeClr val="lt1"/>
                        </a:solidFill>
                        <a:latin typeface="+mn-lt"/>
                        <a:ea typeface="+mn-ea"/>
                        <a:cs typeface="+mn-cs"/>
                      </a:endParaRPr>
                    </a:p>
                    <a:p>
                      <a:r>
                        <a:rPr kumimoji="0" lang="en-GB" sz="1200" b="0" i="0" u="none" strike="noStrike" kern="1200" baseline="0" dirty="0" smtClean="0">
                          <a:solidFill>
                            <a:schemeClr val="lt1"/>
                          </a:solidFill>
                          <a:latin typeface="+mn-lt"/>
                          <a:ea typeface="+mn-ea"/>
                          <a:cs typeface="+mn-cs"/>
                        </a:rPr>
                        <a:t>For distinction the evidence must show that, in addition to the pass and merit criteria, the learner is able to: </a:t>
                      </a:r>
                    </a:p>
                  </a:txBody>
                  <a:tcPr/>
                </a:tc>
                <a:tc hMerge="1">
                  <a:txBody>
                    <a:bodyPr/>
                    <a:lstStyle/>
                    <a:p>
                      <a:endParaRPr lang="en-GB"/>
                    </a:p>
                  </a:txBody>
                  <a:tcPr/>
                </a:tc>
              </a:tr>
              <a:tr h="972929">
                <a:tc>
                  <a:txBody>
                    <a:bodyPr/>
                    <a:lstStyle/>
                    <a:p>
                      <a:pPr marL="0" algn="l" rtl="0" eaLnBrk="1" latinLnBrk="0" hangingPunct="1"/>
                      <a:r>
                        <a:rPr kumimoji="0" lang="en-GB" sz="1400" b="0" i="0" u="none" strike="noStrike" kern="1200" baseline="0" dirty="0" smtClean="0">
                          <a:solidFill>
                            <a:schemeClr val="dk1"/>
                          </a:solidFill>
                          <a:latin typeface="+mn-lt"/>
                          <a:ea typeface="+mn-ea"/>
                          <a:cs typeface="+mn-cs"/>
                        </a:rPr>
                        <a:t>1</a:t>
                      </a:r>
                      <a:endParaRPr kumimoji="0" lang="en-GB" sz="1400" b="0" i="0" u="none" strike="noStrike" kern="1200" baseline="0" dirty="0">
                        <a:solidFill>
                          <a:schemeClr val="dk1"/>
                        </a:solidFill>
                        <a:latin typeface="+mn-lt"/>
                        <a:ea typeface="+mn-ea"/>
                        <a:cs typeface="+mn-cs"/>
                      </a:endParaRPr>
                    </a:p>
                  </a:txBody>
                  <a:tcPr>
                    <a:solidFill>
                      <a:schemeClr val="bg2"/>
                    </a:solidFill>
                  </a:tcPr>
                </a:tc>
                <a:tc>
                  <a:txBody>
                    <a:bodyPr/>
                    <a:lstStyle/>
                    <a:p>
                      <a:r>
                        <a:rPr lang="en-GB" sz="1400" b="0" i="0" u="none" strike="noStrike" baseline="0" dirty="0" smtClean="0">
                          <a:solidFill>
                            <a:srgbClr val="000000"/>
                          </a:solidFill>
                          <a:latin typeface="+mn-lt"/>
                        </a:rPr>
                        <a:t>Understand the concept of social media</a:t>
                      </a:r>
                    </a:p>
                  </a:txBody>
                  <a:tcPr>
                    <a:solidFill>
                      <a:schemeClr val="bg2"/>
                    </a:solidFill>
                  </a:tcPr>
                </a:tc>
                <a:tc>
                  <a:txBody>
                    <a:bodyPr/>
                    <a:lstStyle/>
                    <a:p>
                      <a:r>
                        <a:rPr lang="en-GB" sz="1400" b="0" i="0" u="none" strike="noStrike" baseline="0" dirty="0" smtClean="0">
                          <a:solidFill>
                            <a:srgbClr val="000000"/>
                          </a:solidFill>
                          <a:latin typeface="+mn-lt"/>
                        </a:rPr>
                        <a:t>P1</a:t>
                      </a:r>
                    </a:p>
                  </a:txBody>
                  <a:tcPr>
                    <a:solidFill>
                      <a:schemeClr val="bg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0" i="0" u="none" strike="noStrike" baseline="0" dirty="0" smtClean="0">
                          <a:solidFill>
                            <a:srgbClr val="000000"/>
                          </a:solidFill>
                          <a:latin typeface="+mn-lt"/>
                        </a:rPr>
                        <a:t>Explain the range of social media services</a:t>
                      </a:r>
                    </a:p>
                    <a:p>
                      <a:endParaRPr lang="en-GB" sz="1400" b="0" i="0" u="none" strike="noStrike" baseline="0" dirty="0" smtClean="0">
                        <a:solidFill>
                          <a:srgbClr val="000000"/>
                        </a:solidFill>
                        <a:latin typeface="+mn-lt"/>
                      </a:endParaRPr>
                    </a:p>
                  </a:txBody>
                  <a:tcPr>
                    <a:solidFill>
                      <a:schemeClr val="bg2"/>
                    </a:solidFill>
                  </a:tcPr>
                </a:tc>
                <a:tc>
                  <a:txBody>
                    <a:bodyPr/>
                    <a:lstStyle/>
                    <a:p>
                      <a:pPr algn="l"/>
                      <a:r>
                        <a:rPr lang="en-GB" sz="1400" b="0" i="0" u="none" strike="noStrike" baseline="0" dirty="0" smtClean="0">
                          <a:solidFill>
                            <a:srgbClr val="000000"/>
                          </a:solidFill>
                          <a:latin typeface="+mn-lt"/>
                        </a:rPr>
                        <a:t>M1 	</a:t>
                      </a:r>
                    </a:p>
                  </a:txBody>
                  <a:tcPr>
                    <a:solidFill>
                      <a:schemeClr val="bg2"/>
                    </a:solidFill>
                  </a:tcPr>
                </a:tc>
                <a:tc>
                  <a:txBody>
                    <a:bodyPr/>
                    <a:lstStyle/>
                    <a:p>
                      <a:pPr algn="l"/>
                      <a:r>
                        <a:rPr lang="en-GB" sz="1400" b="0" i="0" u="none" strike="noStrike" baseline="0" dirty="0" smtClean="0">
                          <a:solidFill>
                            <a:srgbClr val="000000"/>
                          </a:solidFill>
                          <a:latin typeface="+mn-lt"/>
                        </a:rPr>
                        <a:t>Explain opportunities provided by social media to individuals</a:t>
                      </a:r>
                    </a:p>
                  </a:txBody>
                  <a:tcPr>
                    <a:solidFill>
                      <a:schemeClr val="bg2"/>
                    </a:solidFill>
                  </a:tcPr>
                </a:tc>
                <a:tc>
                  <a:txBody>
                    <a:bodyPr/>
                    <a:lstStyle/>
                    <a:p>
                      <a:r>
                        <a:rPr lang="en-GB" sz="1400" b="0" i="0" u="none" strike="noStrike" baseline="0" dirty="0" smtClean="0">
                          <a:solidFill>
                            <a:srgbClr val="000000"/>
                          </a:solidFill>
                          <a:latin typeface="+mn-lt"/>
                        </a:rPr>
                        <a:t>D1 	</a:t>
                      </a:r>
                    </a:p>
                  </a:txBody>
                  <a:tcPr>
                    <a:solidFill>
                      <a:schemeClr val="bg2"/>
                    </a:solidFill>
                  </a:tcPr>
                </a:tc>
                <a:tc>
                  <a:txBody>
                    <a:bodyPr/>
                    <a:lstStyle/>
                    <a:p>
                      <a:r>
                        <a:rPr lang="en-GB" sz="1400" b="0" i="0" u="none" strike="noStrike" baseline="0" dirty="0" smtClean="0">
                          <a:solidFill>
                            <a:srgbClr val="000000"/>
                          </a:solidFill>
                          <a:latin typeface="+mn-lt"/>
                        </a:rPr>
                        <a:t>Evaluate risks to individuals when using social media </a:t>
                      </a:r>
                    </a:p>
                  </a:txBody>
                  <a:tcPr>
                    <a:solidFill>
                      <a:schemeClr val="bg2"/>
                    </a:solidFill>
                  </a:tcPr>
                </a:tc>
              </a:tr>
              <a:tr h="796033">
                <a:tc>
                  <a:txBody>
                    <a:bodyPr/>
                    <a:lstStyle/>
                    <a:p>
                      <a:r>
                        <a:rPr lang="en-GB" sz="1400" dirty="0" smtClean="0">
                          <a:latin typeface="+mn-lt"/>
                        </a:rPr>
                        <a:t>2</a:t>
                      </a:r>
                      <a:endParaRPr lang="en-GB" sz="1400" dirty="0">
                        <a:latin typeface="+mn-lt"/>
                      </a:endParaRPr>
                    </a:p>
                  </a:txBody>
                  <a:tcPr/>
                </a:tc>
                <a:tc>
                  <a:txBody>
                    <a:bodyPr/>
                    <a:lstStyle/>
                    <a:p>
                      <a:r>
                        <a:rPr lang="en-GB" sz="1400" b="0" i="0" u="none" strike="noStrike" baseline="0" dirty="0" smtClean="0">
                          <a:solidFill>
                            <a:srgbClr val="000000"/>
                          </a:solidFill>
                          <a:latin typeface="+mn-lt"/>
                        </a:rPr>
                        <a:t>Know social media for the business environment</a:t>
                      </a:r>
                    </a:p>
                  </a:txBody>
                  <a:tcPr/>
                </a:tc>
                <a:tc>
                  <a:txBody>
                    <a:bodyPr/>
                    <a:lstStyle/>
                    <a:p>
                      <a:r>
                        <a:rPr lang="en-GB" sz="1400" b="0" i="0" u="none" strike="noStrike" baseline="0" dirty="0" smtClean="0">
                          <a:solidFill>
                            <a:srgbClr val="000000"/>
                          </a:solidFill>
                          <a:latin typeface="+mn-lt"/>
                        </a:rPr>
                        <a:t>P2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0" i="0" u="none" strike="noStrike" baseline="0" dirty="0" smtClean="0">
                          <a:solidFill>
                            <a:srgbClr val="000000"/>
                          </a:solidFill>
                          <a:latin typeface="+mn-lt"/>
                        </a:rPr>
                        <a:t>Describe the concept of social media for business</a:t>
                      </a:r>
                    </a:p>
                    <a:p>
                      <a:endParaRPr lang="en-GB" sz="1400" b="0" i="0" u="none" strike="noStrike" baseline="0" dirty="0" smtClean="0">
                        <a:solidFill>
                          <a:srgbClr val="000000"/>
                        </a:solidFill>
                        <a:latin typeface="+mn-lt"/>
                      </a:endParaRPr>
                    </a:p>
                  </a:txBody>
                  <a:tcPr/>
                </a:tc>
                <a:tc>
                  <a:txBody>
                    <a:bodyPr/>
                    <a:lstStyle/>
                    <a:p>
                      <a:pPr algn="l"/>
                      <a:r>
                        <a:rPr lang="en-GB" sz="1400" b="0" i="0" u="none" strike="noStrike" baseline="0" dirty="0" smtClean="0">
                          <a:solidFill>
                            <a:srgbClr val="000000"/>
                          </a:solidFill>
                          <a:latin typeface="+mn-lt"/>
                        </a:rPr>
                        <a:t>M2</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0" i="0" u="none" strike="noStrike" baseline="0" dirty="0" smtClean="0">
                          <a:solidFill>
                            <a:srgbClr val="000000"/>
                          </a:solidFill>
                          <a:latin typeface="+mn-lt"/>
                        </a:rPr>
                        <a:t>Describe where social media has been successful in promoting businesses</a:t>
                      </a:r>
                    </a:p>
                  </a:txBody>
                  <a:tcPr/>
                </a:tc>
                <a:tc>
                  <a:txBody>
                    <a:bodyPr/>
                    <a:lstStyle/>
                    <a:p>
                      <a:pPr algn="l"/>
                      <a:r>
                        <a:rPr lang="en-GB" sz="1400" b="0" i="0" u="none" strike="noStrike" baseline="0" dirty="0" smtClean="0">
                          <a:solidFill>
                            <a:srgbClr val="000000"/>
                          </a:solidFill>
                          <a:latin typeface="+mn-lt"/>
                        </a:rPr>
                        <a:t>D2 	</a:t>
                      </a:r>
                    </a:p>
                  </a:txBody>
                  <a:tcPr/>
                </a:tc>
                <a:tc>
                  <a:txBody>
                    <a:bodyPr/>
                    <a:lstStyle/>
                    <a:p>
                      <a:pPr algn="l"/>
                      <a:r>
                        <a:rPr lang="en-GB" sz="1400" b="0" i="0" u="none" strike="noStrike" baseline="0" dirty="0" smtClean="0">
                          <a:solidFill>
                            <a:srgbClr val="000000"/>
                          </a:solidFill>
                          <a:latin typeface="+mn-lt"/>
                        </a:rPr>
                        <a:t>Compare and contrast social media and social media for business </a:t>
                      </a:r>
                    </a:p>
                  </a:txBody>
                  <a:tcPr/>
                </a:tc>
              </a:tr>
              <a:tr h="796033">
                <a:tc>
                  <a:txBody>
                    <a:bodyPr/>
                    <a:lstStyle/>
                    <a:p>
                      <a:r>
                        <a:rPr lang="en-GB" sz="1400" dirty="0" smtClean="0">
                          <a:latin typeface="+mn-lt"/>
                        </a:rPr>
                        <a:t>3</a:t>
                      </a:r>
                      <a:endParaRPr lang="en-GB" sz="1400" dirty="0">
                        <a:latin typeface="+mn-lt"/>
                      </a:endParaRPr>
                    </a:p>
                  </a:txBody>
                  <a:tcPr>
                    <a:solidFill>
                      <a:srgbClr val="FFC000"/>
                    </a:solidFill>
                  </a:tcPr>
                </a:tc>
                <a:tc>
                  <a:txBody>
                    <a:bodyPr/>
                    <a:lstStyle/>
                    <a:p>
                      <a:r>
                        <a:rPr lang="en-GB" sz="1400" b="0" i="0" u="none" strike="noStrike" baseline="0" dirty="0" smtClean="0">
                          <a:solidFill>
                            <a:srgbClr val="000000"/>
                          </a:solidFill>
                          <a:latin typeface="+mn-lt"/>
                        </a:rPr>
                        <a:t>Know benefits of social media for business to an organisation</a:t>
                      </a:r>
                    </a:p>
                  </a:txBody>
                  <a:tcPr>
                    <a:solidFill>
                      <a:srgbClr val="FFC000"/>
                    </a:solidFill>
                  </a:tcPr>
                </a:tc>
                <a:tc>
                  <a:txBody>
                    <a:bodyPr/>
                    <a:lstStyle/>
                    <a:p>
                      <a:pPr algn="l"/>
                      <a:r>
                        <a:rPr lang="en-GB" sz="1400" b="0" i="0" u="none" strike="noStrike" baseline="0" dirty="0" smtClean="0">
                          <a:solidFill>
                            <a:srgbClr val="000000"/>
                          </a:solidFill>
                          <a:latin typeface="+mn-lt"/>
                        </a:rPr>
                        <a:t>P3</a:t>
                      </a:r>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0" i="0" u="none" strike="noStrike" baseline="0" dirty="0" smtClean="0">
                          <a:solidFill>
                            <a:srgbClr val="000000"/>
                          </a:solidFill>
                          <a:latin typeface="+mn-lt"/>
                        </a:rPr>
                        <a:t>Describe benefits to an organisation of using social media for business</a:t>
                      </a:r>
                    </a:p>
                    <a:p>
                      <a:pPr algn="l"/>
                      <a:endParaRPr lang="en-GB" sz="1400" b="0" i="0" u="none" strike="noStrike" baseline="0" dirty="0" smtClean="0">
                        <a:solidFill>
                          <a:srgbClr val="000000"/>
                        </a:solidFill>
                        <a:latin typeface="+mn-lt"/>
                      </a:endParaRPr>
                    </a:p>
                  </a:txBody>
                  <a:tcPr>
                    <a:solidFill>
                      <a:srgbClr val="FFC000"/>
                    </a:solidFill>
                  </a:tcPr>
                </a:tc>
                <a:tc>
                  <a:txBody>
                    <a:bodyPr/>
                    <a:lstStyle/>
                    <a:p>
                      <a:pPr algn="l"/>
                      <a:r>
                        <a:rPr lang="en-GB" sz="1400" b="0" i="0" u="none" strike="noStrike" baseline="0" dirty="0" smtClean="0">
                          <a:solidFill>
                            <a:srgbClr val="000000"/>
                          </a:solidFill>
                          <a:latin typeface="+mn-lt"/>
                        </a:rPr>
                        <a:t>M3</a:t>
                      </a:r>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0" i="0" u="none" strike="noStrike" baseline="0" dirty="0" smtClean="0">
                          <a:solidFill>
                            <a:srgbClr val="000000"/>
                          </a:solidFill>
                          <a:latin typeface="+mn-lt"/>
                        </a:rPr>
                        <a:t>Explain how social media for business could be used to improve business functions</a:t>
                      </a:r>
                    </a:p>
                    <a:p>
                      <a:pPr algn="l"/>
                      <a:endParaRPr lang="en-GB" sz="1400" b="0" i="0" u="none" strike="noStrike" baseline="0" dirty="0" smtClean="0">
                        <a:solidFill>
                          <a:srgbClr val="000000"/>
                        </a:solidFill>
                        <a:latin typeface="+mn-lt"/>
                      </a:endParaRPr>
                    </a:p>
                  </a:txBody>
                  <a:tcPr>
                    <a:solidFill>
                      <a:srgbClr val="FFC000"/>
                    </a:solidFill>
                  </a:tcPr>
                </a:tc>
                <a:tc>
                  <a:txBody>
                    <a:bodyPr/>
                    <a:lstStyle/>
                    <a:p>
                      <a:pPr algn="l"/>
                      <a:r>
                        <a:rPr lang="en-GB" sz="1400" b="0" i="0" u="none" strike="noStrike" baseline="0" dirty="0" smtClean="0">
                          <a:solidFill>
                            <a:srgbClr val="000000"/>
                          </a:solidFill>
                          <a:latin typeface="+mn-lt"/>
                        </a:rPr>
                        <a:t>D3 	</a:t>
                      </a:r>
                    </a:p>
                  </a:txBody>
                  <a:tcPr>
                    <a:solidFill>
                      <a:srgbClr val="FFC000"/>
                    </a:solidFill>
                  </a:tcPr>
                </a:tc>
                <a:tc>
                  <a:txBody>
                    <a:bodyPr/>
                    <a:lstStyle/>
                    <a:p>
                      <a:pPr algn="l"/>
                      <a:r>
                        <a:rPr lang="en-GB" sz="1400" b="0" i="0" u="none" strike="noStrike" baseline="0" dirty="0" smtClean="0">
                          <a:solidFill>
                            <a:srgbClr val="000000"/>
                          </a:solidFill>
                          <a:latin typeface="+mn-lt"/>
                        </a:rPr>
                        <a:t>Propose success criteria for an identified business when introducing social media for business</a:t>
                      </a:r>
                    </a:p>
                  </a:txBody>
                  <a:tcPr>
                    <a:solidFill>
                      <a:srgbClr val="FFC000"/>
                    </a:solidFill>
                  </a:tcPr>
                </a:tc>
              </a:tr>
            </a:tbl>
          </a:graphicData>
        </a:graphic>
      </p:graphicFrame>
      <p:sp>
        <p:nvSpPr>
          <p:cNvPr id="3" name="Title 2"/>
          <p:cNvSpPr>
            <a:spLocks noGrp="1"/>
          </p:cNvSpPr>
          <p:nvPr>
            <p:ph type="title"/>
          </p:nvPr>
        </p:nvSpPr>
        <p:spPr>
          <a:xfrm>
            <a:off x="230832" y="116632"/>
            <a:ext cx="8733656" cy="720080"/>
          </a:xfrm>
        </p:spPr>
        <p:txBody>
          <a:bodyPr/>
          <a:lstStyle/>
          <a:p>
            <a:r>
              <a:rPr lang="en-GB" dirty="0" smtClean="0"/>
              <a:t>LO3 - Assessment Criteria</a:t>
            </a:r>
            <a:endParaRPr lang="en-GB" dirty="0"/>
          </a:p>
        </p:txBody>
      </p:sp>
    </p:spTree>
    <p:extLst>
      <p:ext uri="{BB962C8B-B14F-4D97-AF65-F5344CB8AC3E}">
        <p14:creationId xmlns:p14="http://schemas.microsoft.com/office/powerpoint/2010/main" val="16993575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908720"/>
            <a:ext cx="8640960" cy="5544616"/>
          </a:xfrm>
        </p:spPr>
        <p:txBody>
          <a:bodyPr>
            <a:noAutofit/>
          </a:bodyPr>
          <a:lstStyle/>
          <a:p>
            <a:r>
              <a:rPr lang="en-GB" sz="1800" dirty="0" smtClean="0"/>
              <a:t>The </a:t>
            </a:r>
            <a:r>
              <a:rPr lang="en-GB" sz="1800" dirty="0"/>
              <a:t>tutor should encourage learners to look at how business could grow using social media. Example companies and business types could be given by the tutor to focus the learners on services that could be used. A group review of these ideas would enable the learners to critically evaluate each other’s ideas and identify which services are most appropriate for different types of business. </a:t>
            </a:r>
          </a:p>
          <a:p>
            <a:r>
              <a:rPr lang="en-GB" sz="1800" dirty="0"/>
              <a:t>The tutor should then discuss the business functions/ departments common to most organisations and then encourage the learners to identify which business functions may use social media to promote their products, services etc. The learners could be given case studies or fictional organisations by the tutor and preparing and presenting suggested social business solutions to this organisation. They should identify how they think the business could grow and the success criteria that the organisation could use as a measure. Learners should also be encouraged by the tutor to research well-known and larger organisations and their social media activity, focus and scope. They should then discuss in the group what impact they feel this has had on the identified business and where this activity could be grown. They may also identify business benefits to these businesses.</a:t>
            </a:r>
            <a:endParaRPr lang="en-GB" sz="1800" dirty="0" smtClean="0"/>
          </a:p>
        </p:txBody>
      </p:sp>
      <p:sp>
        <p:nvSpPr>
          <p:cNvPr id="3" name="Title 2"/>
          <p:cNvSpPr>
            <a:spLocks noGrp="1"/>
          </p:cNvSpPr>
          <p:nvPr>
            <p:ph type="title"/>
          </p:nvPr>
        </p:nvSpPr>
        <p:spPr>
          <a:xfrm>
            <a:off x="251520" y="116632"/>
            <a:ext cx="8640960" cy="720080"/>
          </a:xfrm>
        </p:spPr>
        <p:txBody>
          <a:bodyPr>
            <a:noAutofit/>
          </a:bodyPr>
          <a:lstStyle/>
          <a:p>
            <a:r>
              <a:rPr lang="en-GB" sz="2000" dirty="0" smtClean="0"/>
              <a:t>LO3 - Know </a:t>
            </a:r>
            <a:r>
              <a:rPr lang="en-GB" sz="2000" dirty="0"/>
              <a:t>benefits of social media for business to an organisation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1"/>
            <a:ext cx="8712968" cy="5328592"/>
          </a:xfrm>
        </p:spPr>
        <p:txBody>
          <a:bodyPr>
            <a:noAutofit/>
          </a:bodyPr>
          <a:lstStyle/>
          <a:p>
            <a:pPr marL="255588" indent="-255588"/>
            <a:r>
              <a:rPr lang="en-GB" sz="1800" dirty="0" smtClean="0"/>
              <a:t>For </a:t>
            </a:r>
            <a:r>
              <a:rPr lang="en-GB" sz="1800" b="1" dirty="0"/>
              <a:t>P3</a:t>
            </a:r>
            <a:r>
              <a:rPr lang="en-GB" sz="1800" dirty="0"/>
              <a:t> learners must describe the benefits to an organisation of using social media for business. This could be in the form of a report or leaflet where a range of potential benefits to an organisation are described for identified social media for business activities as suggested in the teaching content. </a:t>
            </a:r>
          </a:p>
          <a:p>
            <a:pPr marL="255588" indent="-255588"/>
            <a:r>
              <a:rPr lang="en-GB" sz="1800" dirty="0"/>
              <a:t>For merit assessment criterion </a:t>
            </a:r>
            <a:r>
              <a:rPr lang="en-GB" sz="1800" b="1" dirty="0"/>
              <a:t>M3</a:t>
            </a:r>
            <a:r>
              <a:rPr lang="en-GB" sz="1800" dirty="0"/>
              <a:t> learners must explain how social media for business could be used to improve business functions. This could be an extension of P3 where the learner explains how identified benefits to an organisation could be applied to improve identified business functions in line with the teaching content. </a:t>
            </a:r>
          </a:p>
          <a:p>
            <a:pPr marL="255588" indent="-255588"/>
            <a:r>
              <a:rPr lang="en-GB" sz="1800" dirty="0"/>
              <a:t>For distinction assessment criterion </a:t>
            </a:r>
            <a:r>
              <a:rPr lang="en-GB" sz="1800" b="1" dirty="0"/>
              <a:t>D3</a:t>
            </a:r>
            <a:r>
              <a:rPr lang="en-GB" sz="1800" dirty="0"/>
              <a:t> learners must propose success criteria for an identified business when introducing social business. This could be in the form of a project plan but would need to include milestones and supporting documentation over short, medium and long term. The learner should make proposals to an identified business detailing the aspects of social media they could introduce how the benefits of these can be measured and the timescales that these would involve.</a:t>
            </a:r>
          </a:p>
        </p:txBody>
      </p:sp>
      <p:sp>
        <p:nvSpPr>
          <p:cNvPr id="3" name="Title 2"/>
          <p:cNvSpPr>
            <a:spLocks noGrp="1"/>
          </p:cNvSpPr>
          <p:nvPr>
            <p:ph type="title"/>
          </p:nvPr>
        </p:nvSpPr>
        <p:spPr>
          <a:xfrm>
            <a:off x="230832" y="116632"/>
            <a:ext cx="8733656" cy="720080"/>
          </a:xfrm>
        </p:spPr>
        <p:txBody>
          <a:bodyPr>
            <a:normAutofit fontScale="90000"/>
          </a:bodyPr>
          <a:lstStyle/>
          <a:p>
            <a:r>
              <a:rPr lang="en-GB" dirty="0"/>
              <a:t>Assessment Criterion </a:t>
            </a:r>
            <a:r>
              <a:rPr lang="en-GB" dirty="0" smtClean="0"/>
              <a:t>P3, M3 and D3 </a:t>
            </a:r>
            <a:endParaRPr lang="en-GB" dirty="0"/>
          </a:p>
        </p:txBody>
      </p:sp>
    </p:spTree>
    <p:extLst>
      <p:ext uri="{BB962C8B-B14F-4D97-AF65-F5344CB8AC3E}">
        <p14:creationId xmlns:p14="http://schemas.microsoft.com/office/powerpoint/2010/main" val="39437871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908720"/>
            <a:ext cx="8643998" cy="5400600"/>
          </a:xfrm>
        </p:spPr>
        <p:txBody>
          <a:bodyPr numCol="1">
            <a:noAutofit/>
          </a:bodyPr>
          <a:lstStyle/>
          <a:p>
            <a:r>
              <a:rPr lang="en-GB" sz="1700" dirty="0" smtClean="0"/>
              <a:t>For this section of the project you need to choose a new or a current business with a weak or no online presence to base your findings on. You will need to state the benefits to this company of creating and using Social Media in order to create a Social business environment that can be compared to others.</a:t>
            </a:r>
          </a:p>
          <a:p>
            <a:r>
              <a:rPr lang="en-GB" sz="1700" dirty="0" smtClean="0"/>
              <a:t>This business can be fictional but needs to be able to be represented on a larger scale than a local shop. The range of social media that will be requires includes a wiki, forum, blog, Twitter and Facebook account as well as a web presence for online sales or services.</a:t>
            </a:r>
          </a:p>
          <a:p>
            <a:r>
              <a:rPr lang="en-GB" sz="1700" dirty="0" smtClean="0"/>
              <a:t>The company you select needs to be the focus for discussion either in its products or services and the target audience and subsidiary audiences need to be considered. Suggested businesses could include:</a:t>
            </a:r>
          </a:p>
          <a:p>
            <a:pPr lvl="1"/>
            <a:r>
              <a:rPr lang="en-GB" sz="1700" dirty="0" smtClean="0"/>
              <a:t>A local sporting club</a:t>
            </a:r>
          </a:p>
          <a:p>
            <a:pPr lvl="1"/>
            <a:r>
              <a:rPr lang="en-GB" sz="1700" dirty="0" smtClean="0"/>
              <a:t>A shop or restaurant that is planning on expanding into a franchise</a:t>
            </a:r>
          </a:p>
          <a:p>
            <a:pPr lvl="1"/>
            <a:r>
              <a:rPr lang="en-GB" sz="1700" dirty="0" smtClean="0"/>
              <a:t>A sponsored local charity or appeal</a:t>
            </a:r>
          </a:p>
          <a:p>
            <a:pPr lvl="1"/>
            <a:r>
              <a:rPr lang="en-GB" sz="1700" dirty="0" smtClean="0"/>
              <a:t>A website dedicated to support</a:t>
            </a:r>
          </a:p>
          <a:p>
            <a:pPr lvl="1"/>
            <a:r>
              <a:rPr lang="en-GB" sz="1700" dirty="0" smtClean="0"/>
              <a:t>A review site for a range of goods and products,</a:t>
            </a:r>
          </a:p>
          <a:p>
            <a:pPr lvl="1"/>
            <a:r>
              <a:rPr lang="en-GB" sz="1700" dirty="0" smtClean="0"/>
              <a:t>A magazine online supplement for promotional purposes.</a:t>
            </a:r>
          </a:p>
          <a:p>
            <a:pPr marL="354013" lvl="1"/>
            <a:r>
              <a:rPr lang="en-GB" sz="1700" dirty="0" smtClean="0"/>
              <a:t>Any others will need to be agreed with by your Tutor and meet the criteria.</a:t>
            </a:r>
          </a:p>
        </p:txBody>
      </p:sp>
      <p:sp>
        <p:nvSpPr>
          <p:cNvPr id="2" name="Title 1"/>
          <p:cNvSpPr>
            <a:spLocks noGrp="1"/>
          </p:cNvSpPr>
          <p:nvPr>
            <p:ph type="title"/>
          </p:nvPr>
        </p:nvSpPr>
        <p:spPr>
          <a:xfrm>
            <a:off x="251520" y="112952"/>
            <a:ext cx="8640960" cy="795768"/>
          </a:xfrm>
        </p:spPr>
        <p:txBody>
          <a:bodyPr>
            <a:normAutofit/>
          </a:bodyPr>
          <a:lstStyle/>
          <a:p>
            <a:r>
              <a:rPr lang="en-GB" sz="2400" dirty="0" smtClean="0"/>
              <a:t>P3.1 </a:t>
            </a:r>
            <a:r>
              <a:rPr lang="en-GB" sz="2400" dirty="0"/>
              <a:t>- Technological developments </a:t>
            </a:r>
            <a:r>
              <a:rPr lang="en-GB" sz="2400" dirty="0" smtClean="0"/>
              <a:t>– Market Benefits</a:t>
            </a:r>
            <a:endParaRPr lang="en-US" sz="2400" dirty="0"/>
          </a:p>
        </p:txBody>
      </p:sp>
    </p:spTree>
    <p:extLst>
      <p:ext uri="{BB962C8B-B14F-4D97-AF65-F5344CB8AC3E}">
        <p14:creationId xmlns:p14="http://schemas.microsoft.com/office/powerpoint/2010/main" val="24702479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908720"/>
            <a:ext cx="8643998" cy="5400600"/>
          </a:xfrm>
        </p:spPr>
        <p:txBody>
          <a:bodyPr numCol="1">
            <a:noAutofit/>
          </a:bodyPr>
          <a:lstStyle/>
          <a:p>
            <a:r>
              <a:rPr lang="en-GB" sz="1700" dirty="0" smtClean="0"/>
              <a:t>For any company potentially wishing to take the leap into promotions and processes through social media the </a:t>
            </a:r>
            <a:r>
              <a:rPr lang="en-GB" sz="1700" dirty="0"/>
              <a:t>benefits to an organisation of using social media for </a:t>
            </a:r>
            <a:r>
              <a:rPr lang="en-GB" sz="1700" dirty="0" smtClean="0"/>
              <a:t>business. </a:t>
            </a:r>
          </a:p>
          <a:p>
            <a:r>
              <a:rPr lang="en-GB" sz="1700" b="1" dirty="0" smtClean="0"/>
              <a:t>Better </a:t>
            </a:r>
            <a:r>
              <a:rPr lang="en-GB" sz="1700" b="1" dirty="0"/>
              <a:t>customer and product awareness</a:t>
            </a:r>
            <a:r>
              <a:rPr lang="en-GB" sz="1700" dirty="0"/>
              <a:t> - Getting </a:t>
            </a:r>
            <a:r>
              <a:rPr lang="en-GB" sz="1700" dirty="0" smtClean="0"/>
              <a:t>your products discovered </a:t>
            </a:r>
            <a:r>
              <a:rPr lang="en-GB" sz="1700" dirty="0"/>
              <a:t>online goes beyond search engine </a:t>
            </a:r>
            <a:r>
              <a:rPr lang="en-GB" sz="1700" dirty="0" smtClean="0"/>
              <a:t>results. Social media allows you to interact and associate with the customers </a:t>
            </a:r>
            <a:r>
              <a:rPr lang="en-GB" sz="1700" dirty="0"/>
              <a:t>and having a website with well thought out key words, proper encoding, and appropriate classification aids in having your business information indexed on GPS devices, social media, and other websites that index your business’s. Having a web presence and more importantly, putting a company’s name out </a:t>
            </a:r>
            <a:r>
              <a:rPr lang="en-GB" sz="1700" dirty="0" smtClean="0"/>
              <a:t>there, </a:t>
            </a:r>
            <a:r>
              <a:rPr lang="en-GB" sz="1700" dirty="0"/>
              <a:t>gets a company noticed. Social media tells people who you </a:t>
            </a:r>
            <a:r>
              <a:rPr lang="en-GB" sz="1700" dirty="0" smtClean="0"/>
              <a:t>are and </a:t>
            </a:r>
            <a:r>
              <a:rPr lang="en-GB" sz="1700" dirty="0"/>
              <a:t>what you </a:t>
            </a:r>
            <a:r>
              <a:rPr lang="en-GB" sz="1700" dirty="0" smtClean="0"/>
              <a:t>sell.</a:t>
            </a:r>
          </a:p>
          <a:p>
            <a:r>
              <a:rPr lang="en-GB" sz="1700" b="1" dirty="0" smtClean="0"/>
              <a:t>Improves </a:t>
            </a:r>
            <a:r>
              <a:rPr lang="en-GB" sz="1700" b="1" dirty="0"/>
              <a:t>Sales</a:t>
            </a:r>
            <a:r>
              <a:rPr lang="en-GB" sz="1700" dirty="0"/>
              <a:t> – Few websites set out to just show the user who you are, sales is always at the heart of any online presence. And social media is the place to do this. There are tools, Data Mining, CRM, SEO and SEM, there are sites to advertise, Comparethemarket and banner ads, there are promotional methods, Google Ads and paying companies to push you up the ranks. But nothing beats having and activating a social presence on the internet. Put a YouTube video of your product on so the user can see it, push it up the list, make it eye catching. Similarly start a forum for your own customers and regulate it, contribute favourable mentions to blogs and wikis.</a:t>
            </a:r>
          </a:p>
          <a:p>
            <a:endParaRPr lang="en-GB" sz="1700" dirty="0"/>
          </a:p>
        </p:txBody>
      </p:sp>
      <p:sp>
        <p:nvSpPr>
          <p:cNvPr id="2" name="Title 1"/>
          <p:cNvSpPr>
            <a:spLocks noGrp="1"/>
          </p:cNvSpPr>
          <p:nvPr>
            <p:ph type="title"/>
          </p:nvPr>
        </p:nvSpPr>
        <p:spPr>
          <a:xfrm>
            <a:off x="251520" y="112952"/>
            <a:ext cx="8640960" cy="795768"/>
          </a:xfrm>
        </p:spPr>
        <p:txBody>
          <a:bodyPr>
            <a:normAutofit/>
          </a:bodyPr>
          <a:lstStyle/>
          <a:p>
            <a:r>
              <a:rPr lang="en-GB" sz="2400" dirty="0" smtClean="0"/>
              <a:t>P3.1 </a:t>
            </a:r>
            <a:r>
              <a:rPr lang="en-GB" sz="2400" dirty="0"/>
              <a:t>- Technological developments </a:t>
            </a:r>
            <a:r>
              <a:rPr lang="en-GB" sz="2400" dirty="0" smtClean="0"/>
              <a:t>– Market Benefits</a:t>
            </a:r>
            <a:endParaRPr lang="en-US" sz="2400" dirty="0"/>
          </a:p>
        </p:txBody>
      </p:sp>
    </p:spTree>
    <p:extLst>
      <p:ext uri="{BB962C8B-B14F-4D97-AF65-F5344CB8AC3E}">
        <p14:creationId xmlns:p14="http://schemas.microsoft.com/office/powerpoint/2010/main" val="31542119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908720"/>
            <a:ext cx="8643998" cy="5400600"/>
          </a:xfrm>
        </p:spPr>
        <p:txBody>
          <a:bodyPr numCol="1">
            <a:noAutofit/>
          </a:bodyPr>
          <a:lstStyle/>
          <a:p>
            <a:r>
              <a:rPr lang="en-GB" sz="1600" b="1" dirty="0" smtClean="0"/>
              <a:t>Better and more accurate information</a:t>
            </a:r>
            <a:r>
              <a:rPr lang="en-GB" sz="1600" dirty="0" smtClean="0"/>
              <a:t> - </a:t>
            </a:r>
            <a:r>
              <a:rPr lang="en-GB" sz="1600" dirty="0"/>
              <a:t>This comes as a surprise to many small business owners, but there’s a significant chance that your business already has a web presence. With websites like Yelp, Google, Facebook, Twitter and other websites that allow user feedback, you can bet that someone has already reviewed you. It’s an unfortunate truth, but a customer who has had a bad experience with your business is considerably more likely to take to the internet to write a review than someone who had a pleasant </a:t>
            </a:r>
            <a:r>
              <a:rPr lang="en-GB" sz="1600" dirty="0" smtClean="0"/>
              <a:t>experience.</a:t>
            </a:r>
          </a:p>
          <a:p>
            <a:r>
              <a:rPr lang="en-GB" sz="1600" dirty="0" smtClean="0"/>
              <a:t>In </a:t>
            </a:r>
            <a:r>
              <a:rPr lang="en-GB" sz="1600" dirty="0"/>
              <a:t>this instance not having a website can be particularly damaging to your reputation. If your business is on a reviewing platform with just a couple negative reviews your business instantly loses credibility. The image is made worse by that website being the first thing that comes up in a quick Google search for your company’s </a:t>
            </a:r>
            <a:r>
              <a:rPr lang="en-GB" sz="1600" dirty="0" smtClean="0"/>
              <a:t>name.</a:t>
            </a:r>
          </a:p>
          <a:p>
            <a:r>
              <a:rPr lang="en-GB" sz="1600" dirty="0" smtClean="0"/>
              <a:t>Bearing </a:t>
            </a:r>
            <a:r>
              <a:rPr lang="en-GB" sz="1600" dirty="0"/>
              <a:t>this in mind, having a website and </a:t>
            </a:r>
            <a:r>
              <a:rPr lang="en-GB" sz="1600" dirty="0" smtClean="0"/>
              <a:t>utilising </a:t>
            </a:r>
            <a:r>
              <a:rPr lang="en-GB" sz="1600" dirty="0"/>
              <a:t>search engine </a:t>
            </a:r>
            <a:r>
              <a:rPr lang="en-GB" sz="1600" dirty="0" smtClean="0"/>
              <a:t>optimisation </a:t>
            </a:r>
            <a:r>
              <a:rPr lang="en-GB" sz="1600" dirty="0"/>
              <a:t>techniques allows you to push this kind of website further down the page of results. Even with positive reviews, if the first thing that pops up when users search for your business name is a user review site like Yelp your credibility takes a steep slide into non-existence, even if you have more good reviews than </a:t>
            </a:r>
            <a:r>
              <a:rPr lang="en-GB" sz="1600" dirty="0" smtClean="0"/>
              <a:t>bad.</a:t>
            </a:r>
          </a:p>
          <a:p>
            <a:r>
              <a:rPr lang="en-GB" sz="1600" dirty="0" smtClean="0"/>
              <a:t>Having </a:t>
            </a:r>
            <a:r>
              <a:rPr lang="en-GB" sz="1600" dirty="0"/>
              <a:t>a website gives you the opportunity to guide the </a:t>
            </a:r>
            <a:r>
              <a:rPr lang="en-GB" sz="1600" dirty="0" smtClean="0"/>
              <a:t>conversation, demonstrate the true information, talk and show the customer. </a:t>
            </a:r>
            <a:r>
              <a:rPr lang="en-GB" sz="1600" dirty="0"/>
              <a:t>While simply having a web presence won’t stop people from writing negative reviews about you, it does give you </a:t>
            </a:r>
            <a:r>
              <a:rPr lang="en-GB" sz="1600" dirty="0" smtClean="0"/>
              <a:t>your own </a:t>
            </a:r>
            <a:r>
              <a:rPr lang="en-GB" sz="1600" dirty="0"/>
              <a:t>voice in the game that would otherwise be lost</a:t>
            </a:r>
            <a:r>
              <a:rPr lang="en-GB" sz="1600" dirty="0" smtClean="0"/>
              <a:t>.</a:t>
            </a:r>
            <a:endParaRPr lang="en-GB" sz="1600" dirty="0"/>
          </a:p>
        </p:txBody>
      </p:sp>
      <p:sp>
        <p:nvSpPr>
          <p:cNvPr id="2" name="Title 1"/>
          <p:cNvSpPr>
            <a:spLocks noGrp="1"/>
          </p:cNvSpPr>
          <p:nvPr>
            <p:ph type="title"/>
          </p:nvPr>
        </p:nvSpPr>
        <p:spPr>
          <a:xfrm>
            <a:off x="251520" y="112952"/>
            <a:ext cx="8640960" cy="795768"/>
          </a:xfrm>
        </p:spPr>
        <p:txBody>
          <a:bodyPr>
            <a:normAutofit/>
          </a:bodyPr>
          <a:lstStyle/>
          <a:p>
            <a:r>
              <a:rPr lang="en-GB" sz="2400" dirty="0" smtClean="0"/>
              <a:t>P3.1 </a:t>
            </a:r>
            <a:r>
              <a:rPr lang="en-GB" sz="2400" dirty="0"/>
              <a:t>- Technological developments </a:t>
            </a:r>
            <a:r>
              <a:rPr lang="en-GB" sz="2400" dirty="0" smtClean="0"/>
              <a:t>– Market Benefits</a:t>
            </a:r>
            <a:endParaRPr lang="en-US" sz="2400" dirty="0"/>
          </a:p>
        </p:txBody>
      </p:sp>
    </p:spTree>
    <p:extLst>
      <p:ext uri="{BB962C8B-B14F-4D97-AF65-F5344CB8AC3E}">
        <p14:creationId xmlns:p14="http://schemas.microsoft.com/office/powerpoint/2010/main" val="17428525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908720"/>
            <a:ext cx="8643998" cy="4824536"/>
          </a:xfrm>
        </p:spPr>
        <p:txBody>
          <a:bodyPr numCol="1">
            <a:noAutofit/>
          </a:bodyPr>
          <a:lstStyle/>
          <a:p>
            <a:r>
              <a:rPr lang="en-GB" sz="1700" b="1" dirty="0" smtClean="0"/>
              <a:t>Improved feedback</a:t>
            </a:r>
            <a:r>
              <a:rPr lang="en-GB" sz="1700" dirty="0" smtClean="0"/>
              <a:t> – Read one review and no other and we limit ourselves down. Read a 100 reviews and 10% are bad then we have 90% of happy customers. Social media allow us to have as many reviews as it takes. Companies scan blogs, Google themselves, read the reviews on LinkedIn and </a:t>
            </a:r>
            <a:r>
              <a:rPr lang="en-GB" sz="1700" dirty="0"/>
              <a:t>find </a:t>
            </a:r>
            <a:r>
              <a:rPr lang="en-GB" sz="1700" dirty="0" smtClean="0"/>
              <a:t>out </a:t>
            </a:r>
            <a:r>
              <a:rPr lang="en-GB" sz="1700" dirty="0"/>
              <a:t>what </a:t>
            </a:r>
            <a:r>
              <a:rPr lang="en-GB" sz="1700" dirty="0" smtClean="0"/>
              <a:t>customers </a:t>
            </a:r>
            <a:r>
              <a:rPr lang="en-GB" sz="1700" dirty="0"/>
              <a:t>are saying even when not asked</a:t>
            </a:r>
            <a:r>
              <a:rPr lang="en-GB" sz="1700" dirty="0" smtClean="0"/>
              <a:t>. Create your own media feedback form, create a wiki and a blog, make the company twitter account visible on posters and ads, ask for feedback and encourage a buzz.</a:t>
            </a:r>
          </a:p>
          <a:p>
            <a:r>
              <a:rPr lang="en-GB" sz="1700" b="1" dirty="0"/>
              <a:t>Wider market place</a:t>
            </a:r>
            <a:r>
              <a:rPr lang="en-GB" sz="1700" dirty="0"/>
              <a:t> - Having a website opens up your business and your products to a global audience, which is especially important if you utilise your website as an e-store. Selling your products online is a great way to supplement your offline business, and even if you’re not selling a product even the simplest of websites offers exposure to a free market otherwise left untapped.</a:t>
            </a:r>
          </a:p>
          <a:p>
            <a:r>
              <a:rPr lang="en-GB" sz="1700" dirty="0"/>
              <a:t>We live in a culture where </a:t>
            </a:r>
            <a:r>
              <a:rPr lang="en-GB" sz="1700" i="1" dirty="0"/>
              <a:t>“</a:t>
            </a:r>
            <a:r>
              <a:rPr lang="en-GB" sz="1700" dirty="0"/>
              <a:t>Google It” is a phrase and not having a website is a bit of an oversight for any business in existence. </a:t>
            </a:r>
          </a:p>
          <a:p>
            <a:pPr marL="109728" indent="0">
              <a:buNone/>
            </a:pPr>
            <a:r>
              <a:rPr lang="en-GB" sz="1700" b="1" dirty="0" smtClean="0"/>
              <a:t>Task 1 – P3.1 – </a:t>
            </a:r>
            <a:r>
              <a:rPr lang="en-GB" sz="1700" dirty="0" smtClean="0"/>
              <a:t>Describe the potential Market benefits to a company without a presence, and state how each would improve business functions.</a:t>
            </a:r>
          </a:p>
        </p:txBody>
      </p:sp>
      <p:sp>
        <p:nvSpPr>
          <p:cNvPr id="2" name="Title 1"/>
          <p:cNvSpPr>
            <a:spLocks noGrp="1"/>
          </p:cNvSpPr>
          <p:nvPr>
            <p:ph type="title"/>
          </p:nvPr>
        </p:nvSpPr>
        <p:spPr>
          <a:xfrm>
            <a:off x="251520" y="112952"/>
            <a:ext cx="8640960" cy="795768"/>
          </a:xfrm>
        </p:spPr>
        <p:txBody>
          <a:bodyPr>
            <a:normAutofit/>
          </a:bodyPr>
          <a:lstStyle/>
          <a:p>
            <a:r>
              <a:rPr lang="en-GB" sz="2400" dirty="0" smtClean="0"/>
              <a:t>P3.1 </a:t>
            </a:r>
            <a:r>
              <a:rPr lang="en-GB" sz="2400" dirty="0"/>
              <a:t>- Technological </a:t>
            </a:r>
            <a:r>
              <a:rPr lang="en-GB" sz="2400" dirty="0" smtClean="0"/>
              <a:t>developments – Market Benefits</a:t>
            </a:r>
            <a:endParaRPr lang="en-US" sz="2400" dirty="0"/>
          </a:p>
        </p:txBody>
      </p:sp>
      <p:graphicFrame>
        <p:nvGraphicFramePr>
          <p:cNvPr id="4" name="Table 3"/>
          <p:cNvGraphicFramePr>
            <a:graphicFrameLocks noGrp="1"/>
          </p:cNvGraphicFramePr>
          <p:nvPr>
            <p:extLst>
              <p:ext uri="{D42A27DB-BD31-4B8C-83A1-F6EECF244321}">
                <p14:modId xmlns:p14="http://schemas.microsoft.com/office/powerpoint/2010/main" val="2874483216"/>
              </p:ext>
            </p:extLst>
          </p:nvPr>
        </p:nvGraphicFramePr>
        <p:xfrm>
          <a:off x="323529" y="5589240"/>
          <a:ext cx="8496942" cy="741680"/>
        </p:xfrm>
        <a:graphic>
          <a:graphicData uri="http://schemas.openxmlformats.org/drawingml/2006/table">
            <a:tbl>
              <a:tblPr firstRow="1" bandRow="1">
                <a:tableStyleId>{5C22544A-7EE6-4342-B048-85BDC9FD1C3A}</a:tableStyleId>
              </a:tblPr>
              <a:tblGrid>
                <a:gridCol w="2832314"/>
                <a:gridCol w="1416157"/>
                <a:gridCol w="1416157"/>
                <a:gridCol w="2832314"/>
              </a:tblGrid>
              <a:tr h="370840">
                <a:tc>
                  <a:txBody>
                    <a:bodyPr/>
                    <a:lstStyle/>
                    <a:p>
                      <a:pPr algn="ctr"/>
                      <a:r>
                        <a:rPr lang="en-GB" sz="1600" b="1" dirty="0" smtClean="0"/>
                        <a:t>Improves Sales </a:t>
                      </a:r>
                      <a:endParaRPr lang="en-GB" sz="1600" b="1" dirty="0"/>
                    </a:p>
                  </a:txBody>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t>Improved feedback </a:t>
                      </a:r>
                    </a:p>
                  </a:txBody>
                  <a:tcPr/>
                </a:tc>
                <a:tc hMerge="1">
                  <a:txBody>
                    <a:bodyPr/>
                    <a:lstStyle/>
                    <a:p>
                      <a:endParaRPr lang="en-GB"/>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t>Wider market place</a:t>
                      </a:r>
                      <a:r>
                        <a:rPr lang="en-GB" sz="1800" dirty="0" smtClean="0"/>
                        <a:t> </a:t>
                      </a:r>
                    </a:p>
                  </a:txBody>
                  <a:tcPr/>
                </a:tc>
              </a:tr>
              <a:tr h="370840">
                <a:tc gridSpan="2">
                  <a:txBody>
                    <a:bodyPr/>
                    <a:lstStyle/>
                    <a:p>
                      <a:pPr algn="ctr"/>
                      <a:r>
                        <a:rPr lang="en-GB" sz="1600" b="1" dirty="0" smtClean="0"/>
                        <a:t>Better customer and product awareness </a:t>
                      </a:r>
                      <a:endParaRPr lang="en-GB" sz="1600" b="1" dirty="0"/>
                    </a:p>
                  </a:txBody>
                  <a:tcPr/>
                </a:tc>
                <a:tc hMerge="1">
                  <a:txBody>
                    <a:bodyPr/>
                    <a:lstStyle/>
                    <a:p>
                      <a:endParaRPr lang="en-GB" dirty="0"/>
                    </a:p>
                  </a:txBody>
                  <a:tcPr/>
                </a:tc>
                <a:tc gridSpan="2">
                  <a:txBody>
                    <a:bodyPr/>
                    <a:lstStyle/>
                    <a:p>
                      <a:pPr algn="ctr"/>
                      <a:r>
                        <a:rPr lang="en-GB" sz="1600" b="1" dirty="0" smtClean="0"/>
                        <a:t>Better and more accurate information </a:t>
                      </a:r>
                      <a:endParaRPr lang="en-GB" sz="1600" b="1" dirty="0"/>
                    </a:p>
                  </a:txBody>
                  <a:tcPr/>
                </a:tc>
                <a:tc hMerge="1">
                  <a:txBody>
                    <a:bodyPr/>
                    <a:lstStyle/>
                    <a:p>
                      <a:endParaRPr lang="en-GB" dirty="0"/>
                    </a:p>
                  </a:txBody>
                  <a:tcPr/>
                </a:tc>
              </a:tr>
            </a:tbl>
          </a:graphicData>
        </a:graphic>
      </p:graphicFrame>
    </p:spTree>
    <p:extLst>
      <p:ext uri="{BB962C8B-B14F-4D97-AF65-F5344CB8AC3E}">
        <p14:creationId xmlns:p14="http://schemas.microsoft.com/office/powerpoint/2010/main" val="404220589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12930</TotalTime>
  <Words>5719</Words>
  <Application>Microsoft Office PowerPoint</Application>
  <PresentationFormat>On-screen Show (4:3)</PresentationFormat>
  <Paragraphs>194</Paragraphs>
  <Slides>23</Slides>
  <Notes>1</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Concourse</vt:lpstr>
      <vt:lpstr>Unit 43</vt:lpstr>
      <vt:lpstr>Scenario</vt:lpstr>
      <vt:lpstr>LO3 - Assessment Criteria</vt:lpstr>
      <vt:lpstr>LO3 - Know benefits of social media for business to an organisation </vt:lpstr>
      <vt:lpstr>Assessment Criterion P3, M3 and D3 </vt:lpstr>
      <vt:lpstr>P3.1 - Technological developments – Market Benefits</vt:lpstr>
      <vt:lpstr>P3.1 - Technological developments – Market Benefits</vt:lpstr>
      <vt:lpstr>P3.1 - Technological developments – Market Benefits</vt:lpstr>
      <vt:lpstr>P3.1 - Technological developments – Market Benefits</vt:lpstr>
      <vt:lpstr>P3.2 - Technological developments – Business Functions</vt:lpstr>
      <vt:lpstr>P3.2 - Technological developments – Business Functions</vt:lpstr>
      <vt:lpstr>P3.2 - Technological developments – Marketing</vt:lpstr>
      <vt:lpstr>P3.3 - Technological developments – Marketing</vt:lpstr>
      <vt:lpstr>P3.4 - Technological developments – Sales Issues</vt:lpstr>
      <vt:lpstr>P3.4 - Technological developments – Sales Issues</vt:lpstr>
      <vt:lpstr>P3.5 - Technological developments – Customer Service Issues</vt:lpstr>
      <vt:lpstr>P3.5 - Technological developments – Customer Service Issues</vt:lpstr>
      <vt:lpstr>P3.6 - Technological developments – Product Innovation</vt:lpstr>
      <vt:lpstr>P3.6 - Technological developments – Product Innovation</vt:lpstr>
      <vt:lpstr>M3.1 - Technological developments – Success Criteria</vt:lpstr>
      <vt:lpstr>D3.1 - Technological developments – Milestones</vt:lpstr>
      <vt:lpstr>D3.2 - Technological developments – Success Criteria</vt:lpstr>
      <vt:lpstr>P3, M3 and D3 – Assessment Criteria</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307</cp:revision>
  <dcterms:created xsi:type="dcterms:W3CDTF">2010-12-28T13:51:34Z</dcterms:created>
  <dcterms:modified xsi:type="dcterms:W3CDTF">2014-01-01T16:31:01Z</dcterms:modified>
</cp:coreProperties>
</file>